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8" r:id="rId3"/>
    <p:sldId id="259" r:id="rId4"/>
    <p:sldId id="260" r:id="rId5"/>
    <p:sldId id="261" r:id="rId6"/>
    <p:sldId id="262" r:id="rId7"/>
    <p:sldId id="263" r:id="rId8"/>
    <p:sldId id="265" r:id="rId9"/>
    <p:sldId id="266" r:id="rId10"/>
    <p:sldId id="267" r:id="rId11"/>
    <p:sldId id="278" r:id="rId12"/>
    <p:sldId id="268" r:id="rId13"/>
    <p:sldId id="269" r:id="rId14"/>
    <p:sldId id="272" r:id="rId15"/>
    <p:sldId id="273" r:id="rId16"/>
    <p:sldId id="275" r:id="rId17"/>
    <p:sldId id="276" r:id="rId18"/>
    <p:sldId id="277"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453" autoAdjust="0"/>
  </p:normalViewPr>
  <p:slideViewPr>
    <p:cSldViewPr snapToGrid="0" snapToObjects="1">
      <p:cViewPr varScale="1">
        <p:scale>
          <a:sx n="60" d="100"/>
          <a:sy n="60" d="100"/>
        </p:scale>
        <p:origin x="42"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4B2A1-291F-2847-A2E4-1E481FC8618C}" type="datetimeFigureOut">
              <a:rPr lang="en-US" smtClean="0"/>
              <a:t>4/22/2019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DFCC6-8E61-FE41-89FF-15E89E890809}" type="slidenum">
              <a:rPr lang="en-US" smtClean="0"/>
              <a:t>‹#›</a:t>
            </a:fld>
            <a:endParaRPr lang="en-US"/>
          </a:p>
        </p:txBody>
      </p:sp>
    </p:spTree>
    <p:extLst>
      <p:ext uri="{BB962C8B-B14F-4D97-AF65-F5344CB8AC3E}">
        <p14:creationId xmlns:p14="http://schemas.microsoft.com/office/powerpoint/2010/main" val="19707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Dual aspect of DA. MOTIVATIONAL side of performance, regardless of motivation.</a:t>
            </a:r>
          </a:p>
        </p:txBody>
      </p:sp>
      <p:sp>
        <p:nvSpPr>
          <p:cNvPr id="4" name="Slide Number Placeholder 3"/>
          <p:cNvSpPr>
            <a:spLocks noGrp="1"/>
          </p:cNvSpPr>
          <p:nvPr>
            <p:ph type="sldNum" sz="quarter" idx="5"/>
          </p:nvPr>
        </p:nvSpPr>
        <p:spPr/>
        <p:txBody>
          <a:bodyPr/>
          <a:lstStyle/>
          <a:p>
            <a:fld id="{5A1DFCC6-8E61-FE41-89FF-15E89E890809}" type="slidenum">
              <a:rPr lang="en-US" smtClean="0"/>
              <a:t>2</a:t>
            </a:fld>
            <a:endParaRPr lang="en-US"/>
          </a:p>
        </p:txBody>
      </p:sp>
    </p:spTree>
    <p:extLst>
      <p:ext uri="{BB962C8B-B14F-4D97-AF65-F5344CB8AC3E}">
        <p14:creationId xmlns:p14="http://schemas.microsoft.com/office/powerpoint/2010/main" val="2383486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preview shown for 3 seconds, 8 second progress bar</a:t>
            </a:r>
          </a:p>
          <a:p>
            <a:r>
              <a:rPr lang="en-US" dirty="0"/>
              <a:t>V02: Gamble preview was shorter, 1 sec shorter progress bar, some aesthetic changes, </a:t>
            </a:r>
            <a:r>
              <a:rPr lang="en-US" dirty="0" err="1"/>
              <a:t>sfn</a:t>
            </a:r>
            <a:r>
              <a:rPr lang="en-US" dirty="0"/>
              <a:t> shown</a:t>
            </a:r>
          </a:p>
          <a:p>
            <a:r>
              <a:rPr lang="en-US" dirty="0"/>
              <a:t>V03: No preview, instrumental y/n choice in 1.5 seconds</a:t>
            </a:r>
          </a:p>
          <a:p>
            <a:r>
              <a:rPr lang="en-US" dirty="0"/>
              <a:t>V04: Spacebar to ignore</a:t>
            </a:r>
          </a:p>
          <a:p>
            <a:r>
              <a:rPr lang="en-US" dirty="0"/>
              <a:t>V05: Color gamble, </a:t>
            </a:r>
            <a:r>
              <a:rPr lang="en-US" sz="1200" dirty="0"/>
              <a:t>gamble may be colored blue (</a:t>
            </a:r>
            <a:r>
              <a:rPr lang="en-US" sz="1200" dirty="0" err="1"/>
              <a:t>activeTrial</a:t>
            </a:r>
            <a:r>
              <a:rPr lang="en-US" sz="1200" dirty="0"/>
              <a:t>) or orange (</a:t>
            </a:r>
            <a:r>
              <a:rPr lang="en-US" sz="1200" dirty="0" err="1"/>
              <a:t>ignoreTrial</a:t>
            </a:r>
            <a:r>
              <a:rPr lang="en-US" sz="1200" dirty="0"/>
              <a:t>). For blue gambles, pressing spacebar == gamble. For orange gambles, pressing spacebar == ignores gamble. Each trial’ gamble color for every participant is stochastic.  Preview is 3 sec.</a:t>
            </a:r>
          </a:p>
          <a:p>
            <a:r>
              <a:rPr lang="en-US" sz="1200" dirty="0"/>
              <a:t>V06: </a:t>
            </a:r>
            <a:r>
              <a:rPr lang="en-US" sz="1200" dirty="0" err="1"/>
              <a:t>ResponseMapping</a:t>
            </a:r>
            <a:r>
              <a:rPr lang="en-US" sz="1200" dirty="0"/>
              <a:t>, they have to press a or l depending on which side of the screen its on.</a:t>
            </a:r>
          </a:p>
          <a:p>
            <a:r>
              <a:rPr lang="en-US" sz="1200" dirty="0"/>
              <a:t>V07: same thing but with a gamble preview of 3 sec</a:t>
            </a:r>
          </a:p>
          <a:p>
            <a:r>
              <a:rPr lang="en-US" sz="1200" dirty="0"/>
              <a:t>V08: 5 sec gamble bar, not binned anymore, press spacebar (this is now instrumental ramp)</a:t>
            </a:r>
          </a:p>
          <a:p>
            <a:r>
              <a:rPr lang="en-US" sz="1200" dirty="0"/>
              <a:t>V09: instrumental forced choice, driving progress bar forward..</a:t>
            </a:r>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13</a:t>
            </a:fld>
            <a:endParaRPr lang="en-US"/>
          </a:p>
        </p:txBody>
      </p:sp>
    </p:spTree>
    <p:extLst>
      <p:ext uri="{BB962C8B-B14F-4D97-AF65-F5344CB8AC3E}">
        <p14:creationId xmlns:p14="http://schemas.microsoft.com/office/powerpoint/2010/main" val="800209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Lesioning the </a:t>
            </a:r>
            <a:r>
              <a:rPr lang="en-US" dirty="0" err="1"/>
              <a:t>stn</a:t>
            </a:r>
            <a:r>
              <a:rPr lang="en-US" dirty="0"/>
              <a:t> with high frequency stim though it’s controversial exactly what it’s doing. High duration high frequency </a:t>
            </a:r>
            <a:r>
              <a:rPr lang="en-US" i="1" dirty="0"/>
              <a:t>looks</a:t>
            </a:r>
            <a:r>
              <a:rPr lang="en-US" dirty="0"/>
              <a:t> like it lesions and thus reduces the output of this global brake pedal. STN implicated in control/potentially model-free like behavior. STN = recruitment of control behavior via </a:t>
            </a:r>
            <a:r>
              <a:rPr lang="en-US" dirty="0" err="1"/>
              <a:t>Wiecki</a:t>
            </a:r>
            <a:r>
              <a:rPr lang="en-US" dirty="0"/>
              <a:t> and Frank 2013. Active during conflict.</a:t>
            </a:r>
          </a:p>
          <a:p>
            <a:endParaRPr lang="en-US" dirty="0"/>
          </a:p>
          <a:p>
            <a:r>
              <a:rPr lang="en-US" dirty="0"/>
              <a:t>DBS affects decision threshold. </a:t>
            </a:r>
          </a:p>
          <a:p>
            <a:endParaRPr lang="en-US" dirty="0"/>
          </a:p>
          <a:p>
            <a:r>
              <a:rPr lang="en-US" dirty="0"/>
              <a:t>High DA = </a:t>
            </a:r>
          </a:p>
          <a:p>
            <a:endParaRPr lang="en-US" dirty="0"/>
          </a:p>
          <a:p>
            <a:r>
              <a:rPr lang="en-US" dirty="0"/>
              <a:t>STN projects to the DA system. </a:t>
            </a:r>
            <a:r>
              <a:rPr lang="en-US" dirty="0" err="1"/>
              <a:t>Disciminate</a:t>
            </a:r>
            <a:r>
              <a:rPr lang="en-US" dirty="0"/>
              <a:t> between orthogonal systems: </a:t>
            </a:r>
          </a:p>
          <a:p>
            <a:endParaRPr lang="en-US" dirty="0"/>
          </a:p>
          <a:p>
            <a:r>
              <a:rPr lang="en-US" dirty="0"/>
              <a:t>Does DBS affect cost/</a:t>
            </a:r>
            <a:r>
              <a:rPr lang="en-US" dirty="0" err="1"/>
              <a:t>beneft</a:t>
            </a:r>
            <a:r>
              <a:rPr lang="en-US" dirty="0"/>
              <a:t> or does it </a:t>
            </a:r>
          </a:p>
        </p:txBody>
      </p:sp>
      <p:sp>
        <p:nvSpPr>
          <p:cNvPr id="4" name="Slide Number Placeholder 3"/>
          <p:cNvSpPr>
            <a:spLocks noGrp="1"/>
          </p:cNvSpPr>
          <p:nvPr>
            <p:ph type="sldNum" sz="quarter" idx="5"/>
          </p:nvPr>
        </p:nvSpPr>
        <p:spPr/>
        <p:txBody>
          <a:bodyPr/>
          <a:lstStyle/>
          <a:p>
            <a:fld id="{5A1DFCC6-8E61-FE41-89FF-15E89E890809}" type="slidenum">
              <a:rPr lang="en-US" smtClean="0"/>
              <a:t>15</a:t>
            </a:fld>
            <a:endParaRPr lang="en-US"/>
          </a:p>
        </p:txBody>
      </p:sp>
    </p:spTree>
    <p:extLst>
      <p:ext uri="{BB962C8B-B14F-4D97-AF65-F5344CB8AC3E}">
        <p14:creationId xmlns:p14="http://schemas.microsoft.com/office/powerpoint/2010/main" val="1519295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STN high frequency stimulation increases impulsive choice and decreases RT. Recent study showed the opposite that high frequency INCREASED RT and increased safe option. Maybe difference between intermittent and chronic? Interacting with individual differences?</a:t>
            </a:r>
          </a:p>
          <a:p>
            <a:endParaRPr lang="en-US" dirty="0"/>
          </a:p>
          <a:p>
            <a:endParaRPr lang="en-US" dirty="0"/>
          </a:p>
          <a:p>
            <a:r>
              <a:rPr lang="en-US" dirty="0"/>
              <a:t>How does DBS stimulation look like DA? Eye blink rate is good proxy. </a:t>
            </a:r>
          </a:p>
        </p:txBody>
      </p:sp>
      <p:sp>
        <p:nvSpPr>
          <p:cNvPr id="4" name="Slide Number Placeholder 3"/>
          <p:cNvSpPr>
            <a:spLocks noGrp="1"/>
          </p:cNvSpPr>
          <p:nvPr>
            <p:ph type="sldNum" sz="quarter" idx="5"/>
          </p:nvPr>
        </p:nvSpPr>
        <p:spPr/>
        <p:txBody>
          <a:bodyPr/>
          <a:lstStyle/>
          <a:p>
            <a:fld id="{5A1DFCC6-8E61-FE41-89FF-15E89E890809}" type="slidenum">
              <a:rPr lang="en-US" smtClean="0"/>
              <a:t>16</a:t>
            </a:fld>
            <a:endParaRPr lang="en-US"/>
          </a:p>
        </p:txBody>
      </p:sp>
    </p:spTree>
    <p:extLst>
      <p:ext uri="{BB962C8B-B14F-4D97-AF65-F5344CB8AC3E}">
        <p14:creationId xmlns:p14="http://schemas.microsoft.com/office/powerpoint/2010/main" val="1488756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Dopamine and eye blink rate are related. Lots of other things affect eye blink rate too though. The idea is to see which parameters affect eye blink rate the most (assuming that’s the biggest effect) and then use those parameters during a gambling task. </a:t>
            </a:r>
          </a:p>
        </p:txBody>
      </p:sp>
      <p:sp>
        <p:nvSpPr>
          <p:cNvPr id="4" name="Slide Number Placeholder 3"/>
          <p:cNvSpPr>
            <a:spLocks noGrp="1"/>
          </p:cNvSpPr>
          <p:nvPr>
            <p:ph type="sldNum" sz="quarter" idx="5"/>
          </p:nvPr>
        </p:nvSpPr>
        <p:spPr/>
        <p:txBody>
          <a:bodyPr/>
          <a:lstStyle/>
          <a:p>
            <a:fld id="{5A1DFCC6-8E61-FE41-89FF-15E89E890809}" type="slidenum">
              <a:rPr lang="en-US" smtClean="0"/>
              <a:t>17</a:t>
            </a:fld>
            <a:endParaRPr lang="en-US"/>
          </a:p>
        </p:txBody>
      </p:sp>
    </p:spTree>
    <p:extLst>
      <p:ext uri="{BB962C8B-B14F-4D97-AF65-F5344CB8AC3E}">
        <p14:creationId xmlns:p14="http://schemas.microsoft.com/office/powerpoint/2010/main" val="140830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task that quantifies risk-taking behavior AND motor output. </a:t>
            </a:r>
          </a:p>
        </p:txBody>
      </p:sp>
      <p:sp>
        <p:nvSpPr>
          <p:cNvPr id="4" name="Slide Number Placeholder 3"/>
          <p:cNvSpPr>
            <a:spLocks noGrp="1"/>
          </p:cNvSpPr>
          <p:nvPr>
            <p:ph type="sldNum" sz="quarter" idx="5"/>
          </p:nvPr>
        </p:nvSpPr>
        <p:spPr/>
        <p:txBody>
          <a:bodyPr/>
          <a:lstStyle/>
          <a:p>
            <a:fld id="{5A1DFCC6-8E61-FE41-89FF-15E89E890809}" type="slidenum">
              <a:rPr lang="en-US" smtClean="0"/>
              <a:t>18</a:t>
            </a:fld>
            <a:endParaRPr lang="en-US"/>
          </a:p>
        </p:txBody>
      </p:sp>
    </p:spTree>
    <p:extLst>
      <p:ext uri="{BB962C8B-B14F-4D97-AF65-F5344CB8AC3E}">
        <p14:creationId xmlns:p14="http://schemas.microsoft.com/office/powerpoint/2010/main" val="124914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3</a:t>
            </a:fld>
            <a:endParaRPr lang="en-US"/>
          </a:p>
        </p:txBody>
      </p:sp>
    </p:spTree>
    <p:extLst>
      <p:ext uri="{BB962C8B-B14F-4D97-AF65-F5344CB8AC3E}">
        <p14:creationId xmlns:p14="http://schemas.microsoft.com/office/powerpoint/2010/main" val="2759267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OpAL</a:t>
            </a:r>
            <a:r>
              <a:rPr lang="en-US" dirty="0"/>
              <a:t> integrates the two purposes of DA I mentioned at the first slide: learning and choice and says that they’re not independent at all, they actually interact with one another. If it was just straight vigor, doesn’t change in preference. </a:t>
            </a:r>
          </a:p>
        </p:txBody>
      </p:sp>
      <p:sp>
        <p:nvSpPr>
          <p:cNvPr id="4" name="Slide Number Placeholder 3"/>
          <p:cNvSpPr>
            <a:spLocks noGrp="1"/>
          </p:cNvSpPr>
          <p:nvPr>
            <p:ph type="sldNum" sz="quarter" idx="5"/>
          </p:nvPr>
        </p:nvSpPr>
        <p:spPr/>
        <p:txBody>
          <a:bodyPr/>
          <a:lstStyle/>
          <a:p>
            <a:fld id="{5A1DFCC6-8E61-FE41-89FF-15E89E890809}" type="slidenum">
              <a:rPr lang="en-US" smtClean="0"/>
              <a:t>4</a:t>
            </a:fld>
            <a:endParaRPr lang="en-US"/>
          </a:p>
        </p:txBody>
      </p:sp>
    </p:spTree>
    <p:extLst>
      <p:ext uri="{BB962C8B-B14F-4D97-AF65-F5344CB8AC3E}">
        <p14:creationId xmlns:p14="http://schemas.microsoft.com/office/powerpoint/2010/main" val="66622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Pramipexole – dopamine agonist</a:t>
            </a:r>
            <a:endParaRPr lang="en-US" dirty="0"/>
          </a:p>
          <a:p>
            <a:endParaRPr lang="en-US" dirty="0"/>
          </a:p>
          <a:p>
            <a:r>
              <a:rPr lang="en-US" dirty="0"/>
              <a:t>Coffee, tea example? Gambles are a good way to probe this as they offer an unambiguous higher reward with a higher potential loss. Explain </a:t>
            </a:r>
          </a:p>
        </p:txBody>
      </p:sp>
      <p:sp>
        <p:nvSpPr>
          <p:cNvPr id="4" name="Slide Number Placeholder 3"/>
          <p:cNvSpPr>
            <a:spLocks noGrp="1"/>
          </p:cNvSpPr>
          <p:nvPr>
            <p:ph type="sldNum" sz="quarter" idx="5"/>
          </p:nvPr>
        </p:nvSpPr>
        <p:spPr/>
        <p:txBody>
          <a:bodyPr/>
          <a:lstStyle/>
          <a:p>
            <a:fld id="{5A1DFCC6-8E61-FE41-89FF-15E89E890809}" type="slidenum">
              <a:rPr lang="en-US" smtClean="0"/>
              <a:t>5</a:t>
            </a:fld>
            <a:endParaRPr lang="en-US"/>
          </a:p>
        </p:txBody>
      </p:sp>
    </p:spTree>
    <p:extLst>
      <p:ext uri="{BB962C8B-B14F-4D97-AF65-F5344CB8AC3E}">
        <p14:creationId xmlns:p14="http://schemas.microsoft.com/office/powerpoint/2010/main" val="258545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to get a behavioral measure that such a ramp exists, get data consistent with a ramp and then we could manipulate DA levels pharmacologically. We are NOT saying this has to be BECAUSE of DA. </a:t>
            </a:r>
          </a:p>
        </p:txBody>
      </p:sp>
      <p:sp>
        <p:nvSpPr>
          <p:cNvPr id="4" name="Slide Number Placeholder 3"/>
          <p:cNvSpPr>
            <a:spLocks noGrp="1"/>
          </p:cNvSpPr>
          <p:nvPr>
            <p:ph type="sldNum" sz="quarter" idx="5"/>
          </p:nvPr>
        </p:nvSpPr>
        <p:spPr/>
        <p:txBody>
          <a:bodyPr/>
          <a:lstStyle/>
          <a:p>
            <a:fld id="{5A1DFCC6-8E61-FE41-89FF-15E89E890809}" type="slidenum">
              <a:rPr lang="en-US" smtClean="0"/>
              <a:t>6</a:t>
            </a:fld>
            <a:endParaRPr lang="en-US"/>
          </a:p>
        </p:txBody>
      </p:sp>
    </p:spTree>
    <p:extLst>
      <p:ext uri="{BB962C8B-B14F-4D97-AF65-F5344CB8AC3E}">
        <p14:creationId xmlns:p14="http://schemas.microsoft.com/office/powerpoint/2010/main" val="56902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the question. IS A RAMP APPEARING?</a:t>
            </a:r>
          </a:p>
        </p:txBody>
      </p:sp>
      <p:sp>
        <p:nvSpPr>
          <p:cNvPr id="4" name="Slide Number Placeholder 3"/>
          <p:cNvSpPr>
            <a:spLocks noGrp="1"/>
          </p:cNvSpPr>
          <p:nvPr>
            <p:ph type="sldNum" sz="quarter" idx="5"/>
          </p:nvPr>
        </p:nvSpPr>
        <p:spPr/>
        <p:txBody>
          <a:bodyPr/>
          <a:lstStyle/>
          <a:p>
            <a:fld id="{5A1DFCC6-8E61-FE41-89FF-15E89E890809}" type="slidenum">
              <a:rPr lang="en-US" smtClean="0"/>
              <a:t>7</a:t>
            </a:fld>
            <a:endParaRPr lang="en-US"/>
          </a:p>
        </p:txBody>
      </p:sp>
    </p:spTree>
    <p:extLst>
      <p:ext uri="{BB962C8B-B14F-4D97-AF65-F5344CB8AC3E}">
        <p14:creationId xmlns:p14="http://schemas.microsoft.com/office/powerpoint/2010/main" val="136468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Deadline to gamble is the same for each bin. There is NO learning and one gamble is actually paid.</a:t>
            </a:r>
          </a:p>
        </p:txBody>
      </p:sp>
      <p:sp>
        <p:nvSpPr>
          <p:cNvPr id="4" name="Slide Number Placeholder 3"/>
          <p:cNvSpPr>
            <a:spLocks noGrp="1"/>
          </p:cNvSpPr>
          <p:nvPr>
            <p:ph type="sldNum" sz="quarter" idx="5"/>
          </p:nvPr>
        </p:nvSpPr>
        <p:spPr/>
        <p:txBody>
          <a:bodyPr/>
          <a:lstStyle/>
          <a:p>
            <a:fld id="{5A1DFCC6-8E61-FE41-89FF-15E89E890809}" type="slidenum">
              <a:rPr lang="en-US" smtClean="0"/>
              <a:t>9</a:t>
            </a:fld>
            <a:endParaRPr lang="en-US"/>
          </a:p>
        </p:txBody>
      </p:sp>
    </p:spTree>
    <p:extLst>
      <p:ext uri="{BB962C8B-B14F-4D97-AF65-F5344CB8AC3E}">
        <p14:creationId xmlns:p14="http://schemas.microsoft.com/office/powerpoint/2010/main" val="1540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p>
        </p:txBody>
      </p:sp>
      <p:sp>
        <p:nvSpPr>
          <p:cNvPr id="4" name="Slide Number Placeholder 3"/>
          <p:cNvSpPr>
            <a:spLocks noGrp="1"/>
          </p:cNvSpPr>
          <p:nvPr>
            <p:ph type="sldNum" sz="quarter" idx="5"/>
          </p:nvPr>
        </p:nvSpPr>
        <p:spPr/>
        <p:txBody>
          <a:bodyPr/>
          <a:lstStyle/>
          <a:p>
            <a:fld id="{5A1DFCC6-8E61-FE41-89FF-15E89E890809}" type="slidenum">
              <a:rPr lang="en-US" smtClean="0"/>
              <a:t>10</a:t>
            </a:fld>
            <a:endParaRPr lang="en-US"/>
          </a:p>
        </p:txBody>
      </p:sp>
    </p:spTree>
    <p:extLst>
      <p:ext uri="{BB962C8B-B14F-4D97-AF65-F5344CB8AC3E}">
        <p14:creationId xmlns:p14="http://schemas.microsoft.com/office/powerpoint/2010/main" val="21966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12</a:t>
            </a:fld>
            <a:endParaRPr lang="en-US"/>
          </a:p>
        </p:txBody>
      </p:sp>
    </p:spTree>
    <p:extLst>
      <p:ext uri="{BB962C8B-B14F-4D97-AF65-F5344CB8AC3E}">
        <p14:creationId xmlns:p14="http://schemas.microsoft.com/office/powerpoint/2010/main" val="1015847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A358-8B49-2E42-AD8E-6789C182BE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EAE789-3C12-C44D-9F5C-D4F96B6FD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DFCA70-E5CD-234F-8005-2C0919F82BDA}"/>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E0588E3C-0A5B-0247-8B4D-E91CE6B48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4D00-5DEC-C94A-97F8-26D7F728FFFF}"/>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1110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94A9-CED6-F64B-9315-F7417D063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A589F6-2420-9245-8D8F-334D50CE6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79CA9-1101-624A-BE91-1BB6BA648BA6}"/>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6C137A1B-69EE-7B4A-BF81-1FB2AD28F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7B0E-C854-354E-BFB6-62CAF201D064}"/>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8247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79179-D4D8-8246-9470-7F2B52E24E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20C136-B94B-1B4A-9DF4-29DD0F968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60DDD-4ACD-B948-8886-889AFBF35E99}"/>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A8621F80-05D0-234F-8D3A-85C2B1ED8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71754-F9C1-A346-BEA2-799ECE671F03}"/>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80412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5FBB-D255-DB44-A8CE-C8E8050D5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F31E9-4D07-7C4D-8C34-6567A4610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CB2C-D33C-3F45-A16B-08BF2FBAC7B9}"/>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9C403B81-813B-5F4A-9824-8925A4A56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6FE2-F361-E74F-A026-D1A5272D2B9E}"/>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94141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EF0E-34E8-D440-812F-F059CD2B68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8C65D-F19F-8D4B-8063-4964A5C1E1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632E3-B624-8B47-9C88-BD3CC357C868}"/>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86CF5D54-02D6-174B-9923-3F59AC02C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22385-5C85-824B-B1CF-BBD1FC209091}"/>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7090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03AB-22AA-A042-97D9-E5F14444F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2A0DD-D60F-7042-82B3-A485DD29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D3BB9-C3E4-6B45-9BE1-608B013F0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1A795-857B-4F4F-925B-A5381EBA91AF}"/>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6" name="Footer Placeholder 5">
            <a:extLst>
              <a:ext uri="{FF2B5EF4-FFF2-40B4-BE49-F238E27FC236}">
                <a16:creationId xmlns:a16="http://schemas.microsoft.com/office/drawing/2014/main" id="{5048AC2B-9B3C-4142-A382-0C4B0286C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6AA3-8E16-9A4F-B512-FEF3CC9D4E99}"/>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7101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43DC-FC02-2045-A80E-969A5FC07D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DD629-B024-3D43-8A00-F4AD983C5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E18B4-32AF-B842-B067-70945CE28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3BDFB-776C-CD4E-9D3D-E60F27307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0963B2-074D-394A-BD34-32158B497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1EC66B-F34C-5E4F-8D1B-B52D3EDE604D}"/>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8" name="Footer Placeholder 7">
            <a:extLst>
              <a:ext uri="{FF2B5EF4-FFF2-40B4-BE49-F238E27FC236}">
                <a16:creationId xmlns:a16="http://schemas.microsoft.com/office/drawing/2014/main" id="{688C0A55-CFAF-834B-8089-9419D373F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A67816-7660-1B42-B432-D26A855B096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01324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FCC2-8234-9348-A79B-F837E6C4D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3DE6DC-96E0-494A-83D3-67B06DAB9AD3}"/>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4" name="Footer Placeholder 3">
            <a:extLst>
              <a:ext uri="{FF2B5EF4-FFF2-40B4-BE49-F238E27FC236}">
                <a16:creationId xmlns:a16="http://schemas.microsoft.com/office/drawing/2014/main" id="{561FEE9D-6BB1-154D-9566-8D4C9D686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F62F33-ECFB-FD42-8813-312C2F48DC7C}"/>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97648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7CA1B0-6F95-5443-9BFB-73FA8F8D5B38}"/>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3" name="Footer Placeholder 2">
            <a:extLst>
              <a:ext uri="{FF2B5EF4-FFF2-40B4-BE49-F238E27FC236}">
                <a16:creationId xmlns:a16="http://schemas.microsoft.com/office/drawing/2014/main" id="{6CACCBB8-4270-D540-BA59-B0B9774425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834357-59EA-CC43-BE5A-0F0F61F550C8}"/>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78793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B997-D9DF-0343-B2BA-A48EBFCD4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947D-40F3-1541-8778-D8D1A5BB99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BB2E26-8620-3443-BBB6-63C78925B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539EF6-CF90-9C4A-998D-0E1F7CC0509B}"/>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6" name="Footer Placeholder 5">
            <a:extLst>
              <a:ext uri="{FF2B5EF4-FFF2-40B4-BE49-F238E27FC236}">
                <a16:creationId xmlns:a16="http://schemas.microsoft.com/office/drawing/2014/main" id="{4DA6CBEE-834D-7447-BAA5-D5DC081D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BDAAD-042A-C649-8F44-62F30FE1E14A}"/>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45789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5A2F-95CA-D44F-A847-70595D51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A6D284-4452-3647-9C30-0892DD11E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5703E1-A5FE-CA46-919D-770ED2771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4B570-059C-BE42-B76B-5D5E2E68A294}"/>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6" name="Footer Placeholder 5">
            <a:extLst>
              <a:ext uri="{FF2B5EF4-FFF2-40B4-BE49-F238E27FC236}">
                <a16:creationId xmlns:a16="http://schemas.microsoft.com/office/drawing/2014/main" id="{6E7C9407-6044-5B4C-A9F8-581626D7C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95859-9942-F648-9E9D-F13C7C87610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90242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D605FE-718C-CF4D-8250-A8CB3D1B2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22280-2370-EC44-B3C8-B6383A061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97F24-5EF7-2F46-8747-ED5743C4D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D55D9C5D-2411-EF40-9192-070460670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AD7FD2-9960-E647-8B32-0CC508335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FACA8-45A7-7543-BFD7-D5EB8D3201F7}" type="slidenum">
              <a:rPr lang="en-US" smtClean="0"/>
              <a:t>‹#›</a:t>
            </a:fld>
            <a:endParaRPr lang="en-US"/>
          </a:p>
        </p:txBody>
      </p:sp>
    </p:spTree>
    <p:extLst>
      <p:ext uri="{BB962C8B-B14F-4D97-AF65-F5344CB8AC3E}">
        <p14:creationId xmlns:p14="http://schemas.microsoft.com/office/powerpoint/2010/main" val="358424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8AC0-18E2-BF4D-B7BA-90BA8D2CACF6}"/>
              </a:ext>
            </a:extLst>
          </p:cNvPr>
          <p:cNvSpPr>
            <a:spLocks noGrp="1"/>
          </p:cNvSpPr>
          <p:nvPr>
            <p:ph type="ctrTitle"/>
          </p:nvPr>
        </p:nvSpPr>
        <p:spPr/>
        <p:txBody>
          <a:bodyPr>
            <a:normAutofit fontScale="90000"/>
          </a:bodyPr>
          <a:lstStyle/>
          <a:p>
            <a:r>
              <a:rPr lang="en-US" dirty="0"/>
              <a:t>The bet-</a:t>
            </a:r>
            <a:r>
              <a:rPr lang="en-US" dirty="0" err="1"/>
              <a:t>ter</a:t>
            </a:r>
            <a:r>
              <a:rPr lang="en-US" dirty="0"/>
              <a:t> choice: exploring putative dopamine effects on cost-benefit decision making</a:t>
            </a:r>
          </a:p>
        </p:txBody>
      </p:sp>
      <p:sp>
        <p:nvSpPr>
          <p:cNvPr id="3" name="Subtitle 2">
            <a:extLst>
              <a:ext uri="{FF2B5EF4-FFF2-40B4-BE49-F238E27FC236}">
                <a16:creationId xmlns:a16="http://schemas.microsoft.com/office/drawing/2014/main" id="{C6EAD5E7-AA52-584D-87B6-7CE85C2A566D}"/>
              </a:ext>
            </a:extLst>
          </p:cNvPr>
          <p:cNvSpPr>
            <a:spLocks noGrp="1"/>
          </p:cNvSpPr>
          <p:nvPr>
            <p:ph type="subTitle" idx="1"/>
          </p:nvPr>
        </p:nvSpPr>
        <p:spPr>
          <a:xfrm>
            <a:off x="1524000" y="4147469"/>
            <a:ext cx="9144000" cy="1588168"/>
          </a:xfrm>
        </p:spPr>
        <p:txBody>
          <a:bodyPr>
            <a:normAutofit/>
          </a:bodyPr>
          <a:lstStyle/>
          <a:p>
            <a:r>
              <a:rPr lang="en-US" dirty="0"/>
              <a:t>4.23.2019</a:t>
            </a:r>
          </a:p>
          <a:p>
            <a:r>
              <a:rPr lang="en-US" dirty="0"/>
              <a:t>Guillaume </a:t>
            </a:r>
            <a:r>
              <a:rPr lang="en-US" dirty="0" err="1"/>
              <a:t>Pagnier</a:t>
            </a:r>
            <a:endParaRPr lang="en-US" dirty="0"/>
          </a:p>
        </p:txBody>
      </p:sp>
    </p:spTree>
    <p:extLst>
      <p:ext uri="{BB962C8B-B14F-4D97-AF65-F5344CB8AC3E}">
        <p14:creationId xmlns:p14="http://schemas.microsoft.com/office/powerpoint/2010/main" val="161425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D15EDB3-4593-48F5-8443-DF8A889CFF63}"/>
              </a:ext>
            </a:extLst>
          </p:cNvPr>
          <p:cNvSpPr>
            <a:spLocks noGrp="1"/>
          </p:cNvSpPr>
          <p:nvPr>
            <p:ph idx="1"/>
          </p:nvPr>
        </p:nvSpPr>
        <p:spPr>
          <a:xfrm>
            <a:off x="352668" y="3276120"/>
            <a:ext cx="2442882" cy="2527300"/>
          </a:xfrm>
        </p:spPr>
        <p:txBody>
          <a:bodyPr>
            <a:noAutofit/>
          </a:bodyPr>
          <a:lstStyle/>
          <a:p>
            <a:pPr marL="0" indent="0">
              <a:buNone/>
            </a:pPr>
            <a:r>
              <a:rPr lang="en-US" sz="2400" dirty="0"/>
              <a:t>Magnitude</a:t>
            </a:r>
          </a:p>
          <a:p>
            <a:pPr marL="0" indent="0">
              <a:buNone/>
            </a:pPr>
            <a:r>
              <a:rPr lang="en-US" sz="1800" dirty="0"/>
              <a:t>Low</a:t>
            </a:r>
            <a:endParaRPr lang="en-US" sz="2000" dirty="0"/>
          </a:p>
          <a:p>
            <a:pPr marL="457200" lvl="1" indent="0">
              <a:buNone/>
            </a:pPr>
            <a:r>
              <a:rPr lang="en-US" sz="1400" dirty="0"/>
              <a:t>Trials that offer $1 or $2</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Trials that offer $3 or $4</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Trials that offer $5 or $6</a:t>
            </a:r>
          </a:p>
          <a:p>
            <a:pPr marL="457200" lvl="1" indent="0">
              <a:buNone/>
            </a:pPr>
            <a:endParaRPr lang="en-US" sz="1400" dirty="0"/>
          </a:p>
          <a:p>
            <a:pPr marL="457200" lvl="1" indent="0">
              <a:buNone/>
            </a:pPr>
            <a:endParaRPr lang="en-US" sz="1400" dirty="0"/>
          </a:p>
          <a:p>
            <a:pPr marL="0" indent="0">
              <a:buNone/>
            </a:pPr>
            <a:endParaRPr lang="en-US" sz="2400" dirty="0"/>
          </a:p>
        </p:txBody>
      </p:sp>
      <p:sp>
        <p:nvSpPr>
          <p:cNvPr id="6" name="Content Placeholder 2">
            <a:extLst>
              <a:ext uri="{FF2B5EF4-FFF2-40B4-BE49-F238E27FC236}">
                <a16:creationId xmlns:a16="http://schemas.microsoft.com/office/drawing/2014/main" id="{11A44936-D130-4905-869A-9822F2573301}"/>
              </a:ext>
            </a:extLst>
          </p:cNvPr>
          <p:cNvSpPr txBox="1">
            <a:spLocks/>
          </p:cNvSpPr>
          <p:nvPr/>
        </p:nvSpPr>
        <p:spPr>
          <a:xfrm>
            <a:off x="3653118" y="3276120"/>
            <a:ext cx="2442882" cy="2917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Value</a:t>
            </a:r>
          </a:p>
          <a:p>
            <a:pPr marL="0" indent="0">
              <a:buNone/>
            </a:pPr>
            <a:r>
              <a:rPr lang="en-US" sz="1800" dirty="0"/>
              <a:t>Low</a:t>
            </a:r>
            <a:endParaRPr lang="en-US" sz="2000" dirty="0"/>
          </a:p>
          <a:p>
            <a:pPr marL="457200" lvl="1" indent="0">
              <a:buNone/>
            </a:pPr>
            <a:r>
              <a:rPr lang="en-US" sz="1400" dirty="0"/>
              <a:t>Gambles that offer 1.5* guaranteed amount</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Gambles that offer 2* guaranteed amount</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Gambles that offer 3* guaranteed amount</a:t>
            </a:r>
          </a:p>
          <a:p>
            <a:pPr marL="0" indent="0">
              <a:buFont typeface="Arial" panose="020B0604020202020204" pitchFamily="34" charset="0"/>
              <a:buNone/>
            </a:pPr>
            <a:endParaRPr lang="en-US" sz="2400" dirty="0"/>
          </a:p>
        </p:txBody>
      </p:sp>
      <p:sp>
        <p:nvSpPr>
          <p:cNvPr id="7" name="TextBox 6">
            <a:extLst>
              <a:ext uri="{FF2B5EF4-FFF2-40B4-BE49-F238E27FC236}">
                <a16:creationId xmlns:a16="http://schemas.microsoft.com/office/drawing/2014/main" id="{1735BD20-94FC-475D-9E31-A119AE29DCC6}"/>
              </a:ext>
            </a:extLst>
          </p:cNvPr>
          <p:cNvSpPr txBox="1"/>
          <p:nvPr/>
        </p:nvSpPr>
        <p:spPr>
          <a:xfrm>
            <a:off x="352668" y="1401022"/>
            <a:ext cx="9452486" cy="143116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noProof="1"/>
              <a:t>207 Participants via Amazon’s mechanical turk; (127 male; 76 female; 4 declined to answer) </a:t>
            </a:r>
          </a:p>
          <a:p>
            <a:pPr marL="342900" indent="-342900">
              <a:spcAft>
                <a:spcPts val="600"/>
              </a:spcAft>
              <a:buFont typeface="Arial" panose="020B0604020202020204" pitchFamily="34" charset="0"/>
              <a:buChar char="•"/>
            </a:pPr>
            <a:r>
              <a:rPr lang="en-US" noProof="1"/>
              <a:t>133 trials (~45 minutes) </a:t>
            </a:r>
          </a:p>
          <a:p>
            <a:pPr marL="342900" indent="-342900">
              <a:spcAft>
                <a:spcPts val="600"/>
              </a:spcAft>
              <a:buFont typeface="Arial" panose="020B0604020202020204" pitchFamily="34" charset="0"/>
              <a:buChar char="•"/>
            </a:pPr>
            <a:r>
              <a:rPr lang="en-US" noProof="1"/>
              <a:t>Gamble probablilities were always 50%</a:t>
            </a:r>
          </a:p>
          <a:p>
            <a:pPr marL="342900" indent="-342900">
              <a:spcAft>
                <a:spcPts val="600"/>
              </a:spcAft>
              <a:buFont typeface="Arial" panose="020B0604020202020204" pitchFamily="34" charset="0"/>
              <a:buChar char="•"/>
            </a:pPr>
            <a:r>
              <a:rPr lang="en-US" noProof="1"/>
              <a:t>Gamble losses were always 0$</a:t>
            </a:r>
          </a:p>
        </p:txBody>
      </p:sp>
      <p:pic>
        <p:nvPicPr>
          <p:cNvPr id="10" name="Picture 9">
            <a:extLst>
              <a:ext uri="{FF2B5EF4-FFF2-40B4-BE49-F238E27FC236}">
                <a16:creationId xmlns:a16="http://schemas.microsoft.com/office/drawing/2014/main" id="{00C8C257-7644-4B64-B9B1-FD9D78FACFBD}"/>
              </a:ext>
            </a:extLst>
          </p:cNvPr>
          <p:cNvPicPr>
            <a:picLocks noChangeAspect="1"/>
          </p:cNvPicPr>
          <p:nvPr/>
        </p:nvPicPr>
        <p:blipFill>
          <a:blip r:embed="rId3"/>
          <a:stretch>
            <a:fillRect/>
          </a:stretch>
        </p:blipFill>
        <p:spPr>
          <a:xfrm>
            <a:off x="6249275" y="1900154"/>
            <a:ext cx="6247525" cy="4509857"/>
          </a:xfrm>
          <a:prstGeom prst="rect">
            <a:avLst/>
          </a:prstGeom>
        </p:spPr>
      </p:pic>
      <p:sp>
        <p:nvSpPr>
          <p:cNvPr id="8" name="Title 1">
            <a:extLst>
              <a:ext uri="{FF2B5EF4-FFF2-40B4-BE49-F238E27FC236}">
                <a16:creationId xmlns:a16="http://schemas.microsoft.com/office/drawing/2014/main" id="{7839959D-1CFA-4148-8377-110DDB21A2A8}"/>
              </a:ext>
            </a:extLst>
          </p:cNvPr>
          <p:cNvSpPr>
            <a:spLocks noGrp="1"/>
          </p:cNvSpPr>
          <p:nvPr>
            <p:ph type="title"/>
          </p:nvPr>
        </p:nvSpPr>
        <p:spPr>
          <a:xfrm>
            <a:off x="2434871" y="-48483"/>
            <a:ext cx="6499579" cy="1325563"/>
          </a:xfrm>
        </p:spPr>
        <p:txBody>
          <a:bodyPr/>
          <a:lstStyle/>
          <a:p>
            <a:r>
              <a:rPr lang="en-US" dirty="0"/>
              <a:t>Who’s playing this game?</a:t>
            </a:r>
          </a:p>
        </p:txBody>
      </p:sp>
    </p:spTree>
    <p:extLst>
      <p:ext uri="{BB962C8B-B14F-4D97-AF65-F5344CB8AC3E}">
        <p14:creationId xmlns:p14="http://schemas.microsoft.com/office/powerpoint/2010/main" val="301292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2069-ABAB-41C5-A49A-5E38D3632C2D}"/>
              </a:ext>
            </a:extLst>
          </p:cNvPr>
          <p:cNvSpPr>
            <a:spLocks noGrp="1"/>
          </p:cNvSpPr>
          <p:nvPr>
            <p:ph type="title"/>
          </p:nvPr>
        </p:nvSpPr>
        <p:spPr/>
        <p:txBody>
          <a:bodyPr/>
          <a:lstStyle/>
          <a:p>
            <a:r>
              <a:rPr lang="en-US" dirty="0" err="1"/>
              <a:t>Mturk</a:t>
            </a:r>
            <a:r>
              <a:rPr lang="en-US" dirty="0"/>
              <a:t> participants play the task correctly</a:t>
            </a:r>
          </a:p>
        </p:txBody>
      </p:sp>
      <p:grpSp>
        <p:nvGrpSpPr>
          <p:cNvPr id="4" name="Group 3">
            <a:extLst>
              <a:ext uri="{FF2B5EF4-FFF2-40B4-BE49-F238E27FC236}">
                <a16:creationId xmlns:a16="http://schemas.microsoft.com/office/drawing/2014/main" id="{A3C9FFEA-F654-48A3-93E3-45E492D60A5C}"/>
              </a:ext>
            </a:extLst>
          </p:cNvPr>
          <p:cNvGrpSpPr/>
          <p:nvPr/>
        </p:nvGrpSpPr>
        <p:grpSpPr>
          <a:xfrm>
            <a:off x="364567" y="1869738"/>
            <a:ext cx="5347992" cy="3774756"/>
            <a:chOff x="25598981" y="3212100"/>
            <a:chExt cx="3312440" cy="2476395"/>
          </a:xfrm>
        </p:grpSpPr>
        <p:pic>
          <p:nvPicPr>
            <p:cNvPr id="5" name="Picture 4">
              <a:extLst>
                <a:ext uri="{FF2B5EF4-FFF2-40B4-BE49-F238E27FC236}">
                  <a16:creationId xmlns:a16="http://schemas.microsoft.com/office/drawing/2014/main" id="{5C0E43B3-63F9-4F13-A108-A9B2DBEFEB9F}"/>
                </a:ext>
              </a:extLst>
            </p:cNvPr>
            <p:cNvPicPr>
              <a:picLocks noChangeAspect="1"/>
            </p:cNvPicPr>
            <p:nvPr/>
          </p:nvPicPr>
          <p:blipFill>
            <a:blip r:embed="rId2"/>
            <a:stretch>
              <a:fillRect/>
            </a:stretch>
          </p:blipFill>
          <p:spPr>
            <a:xfrm>
              <a:off x="25598981" y="3297366"/>
              <a:ext cx="3312440" cy="2391129"/>
            </a:xfrm>
            <a:prstGeom prst="rect">
              <a:avLst/>
            </a:prstGeom>
          </p:spPr>
        </p:pic>
        <p:sp>
          <p:nvSpPr>
            <p:cNvPr id="6" name="TextBox 5">
              <a:extLst>
                <a:ext uri="{FF2B5EF4-FFF2-40B4-BE49-F238E27FC236}">
                  <a16:creationId xmlns:a16="http://schemas.microsoft.com/office/drawing/2014/main" id="{A4D1B2A5-D2C3-4C28-BFF5-FA00D9E1E67C}"/>
                </a:ext>
              </a:extLst>
            </p:cNvPr>
            <p:cNvSpPr txBox="1"/>
            <p:nvPr/>
          </p:nvSpPr>
          <p:spPr>
            <a:xfrm>
              <a:off x="26133623" y="3212100"/>
              <a:ext cx="2429122" cy="302871"/>
            </a:xfrm>
            <a:prstGeom prst="rect">
              <a:avLst/>
            </a:prstGeom>
            <a:solidFill>
              <a:schemeClr val="bg1"/>
            </a:solidFill>
          </p:spPr>
          <p:txBody>
            <a:bodyPr wrap="square" rtlCol="0">
              <a:spAutoFit/>
            </a:bodyPr>
            <a:lstStyle/>
            <a:p>
              <a:r>
                <a:rPr lang="en-US" sz="2400" b="1" dirty="0">
                  <a:latin typeface="Avenir Heavy"/>
                </a:rPr>
                <a:t>EV on gamble propensity</a:t>
              </a:r>
            </a:p>
          </p:txBody>
        </p:sp>
      </p:grpSp>
      <p:grpSp>
        <p:nvGrpSpPr>
          <p:cNvPr id="7" name="Group 6">
            <a:extLst>
              <a:ext uri="{FF2B5EF4-FFF2-40B4-BE49-F238E27FC236}">
                <a16:creationId xmlns:a16="http://schemas.microsoft.com/office/drawing/2014/main" id="{F6B64404-B126-42F9-B45B-91E2DAD0317D}"/>
              </a:ext>
            </a:extLst>
          </p:cNvPr>
          <p:cNvGrpSpPr/>
          <p:nvPr/>
        </p:nvGrpSpPr>
        <p:grpSpPr>
          <a:xfrm>
            <a:off x="5603091" y="1857922"/>
            <a:ext cx="5630952" cy="3928360"/>
            <a:chOff x="28071497" y="7483590"/>
            <a:chExt cx="2925168" cy="1877149"/>
          </a:xfrm>
        </p:grpSpPr>
        <p:pic>
          <p:nvPicPr>
            <p:cNvPr id="8" name="Picture 7">
              <a:extLst>
                <a:ext uri="{FF2B5EF4-FFF2-40B4-BE49-F238E27FC236}">
                  <a16:creationId xmlns:a16="http://schemas.microsoft.com/office/drawing/2014/main" id="{4DC14FBC-9D3D-4B87-8F3A-7E8160C3B6C9}"/>
                </a:ext>
              </a:extLst>
            </p:cNvPr>
            <p:cNvPicPr>
              <a:picLocks noChangeAspect="1"/>
            </p:cNvPicPr>
            <p:nvPr/>
          </p:nvPicPr>
          <p:blipFill>
            <a:blip r:embed="rId3"/>
            <a:stretch>
              <a:fillRect/>
            </a:stretch>
          </p:blipFill>
          <p:spPr>
            <a:xfrm>
              <a:off x="28071497" y="7483590"/>
              <a:ext cx="2925168" cy="1877149"/>
            </a:xfrm>
            <a:prstGeom prst="rect">
              <a:avLst/>
            </a:prstGeom>
          </p:spPr>
        </p:pic>
        <p:sp>
          <p:nvSpPr>
            <p:cNvPr id="9" name="TextBox 8">
              <a:extLst>
                <a:ext uri="{FF2B5EF4-FFF2-40B4-BE49-F238E27FC236}">
                  <a16:creationId xmlns:a16="http://schemas.microsoft.com/office/drawing/2014/main" id="{8DC40DCB-45DF-45A4-9705-143CED0AAE32}"/>
                </a:ext>
              </a:extLst>
            </p:cNvPr>
            <p:cNvSpPr txBox="1"/>
            <p:nvPr/>
          </p:nvSpPr>
          <p:spPr>
            <a:xfrm>
              <a:off x="28962440" y="7483590"/>
              <a:ext cx="1324237" cy="220605"/>
            </a:xfrm>
            <a:prstGeom prst="rect">
              <a:avLst/>
            </a:prstGeom>
            <a:solidFill>
              <a:schemeClr val="bg1"/>
            </a:solidFill>
          </p:spPr>
          <p:txBody>
            <a:bodyPr wrap="square" rtlCol="0">
              <a:spAutoFit/>
            </a:bodyPr>
            <a:lstStyle/>
            <a:p>
              <a:r>
                <a:rPr lang="en-US" sz="2400" b="1" dirty="0">
                  <a:latin typeface="Avenir Heavy"/>
                </a:rPr>
                <a:t>EV sensitivity</a:t>
              </a:r>
            </a:p>
          </p:txBody>
        </p:sp>
      </p:grpSp>
    </p:spTree>
    <p:extLst>
      <p:ext uri="{BB962C8B-B14F-4D97-AF65-F5344CB8AC3E}">
        <p14:creationId xmlns:p14="http://schemas.microsoft.com/office/powerpoint/2010/main" val="3355521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73A5247-2B28-4221-82B8-5369ABF1A64B}"/>
              </a:ext>
            </a:extLst>
          </p:cNvPr>
          <p:cNvGrpSpPr/>
          <p:nvPr/>
        </p:nvGrpSpPr>
        <p:grpSpPr>
          <a:xfrm>
            <a:off x="2369240" y="3359225"/>
            <a:ext cx="5434409" cy="3469123"/>
            <a:chOff x="36742825" y="5849052"/>
            <a:chExt cx="4860997" cy="3294746"/>
          </a:xfrm>
        </p:grpSpPr>
        <p:pic>
          <p:nvPicPr>
            <p:cNvPr id="23" name="Picture 22">
              <a:extLst>
                <a:ext uri="{FF2B5EF4-FFF2-40B4-BE49-F238E27FC236}">
                  <a16:creationId xmlns:a16="http://schemas.microsoft.com/office/drawing/2014/main" id="{61F3B067-54BA-4C00-951C-3585C162CACD}"/>
                </a:ext>
              </a:extLst>
            </p:cNvPr>
            <p:cNvPicPr>
              <a:picLocks noChangeAspect="1"/>
            </p:cNvPicPr>
            <p:nvPr/>
          </p:nvPicPr>
          <p:blipFill>
            <a:blip r:embed="rId3"/>
            <a:stretch>
              <a:fillRect/>
            </a:stretch>
          </p:blipFill>
          <p:spPr>
            <a:xfrm>
              <a:off x="36742825" y="5849052"/>
              <a:ext cx="4730915" cy="3294746"/>
            </a:xfrm>
            <a:prstGeom prst="rect">
              <a:avLst/>
            </a:prstGeom>
          </p:spPr>
        </p:pic>
        <p:sp>
          <p:nvSpPr>
            <p:cNvPr id="24" name="TextBox 23">
              <a:extLst>
                <a:ext uri="{FF2B5EF4-FFF2-40B4-BE49-F238E27FC236}">
                  <a16:creationId xmlns:a16="http://schemas.microsoft.com/office/drawing/2014/main" id="{3C8EBE60-E23B-4669-A9F7-7D3CF327D90A}"/>
                </a:ext>
              </a:extLst>
            </p:cNvPr>
            <p:cNvSpPr txBox="1"/>
            <p:nvPr/>
          </p:nvSpPr>
          <p:spPr>
            <a:xfrm>
              <a:off x="37247151" y="5852533"/>
              <a:ext cx="4356671" cy="422238"/>
            </a:xfrm>
            <a:prstGeom prst="rect">
              <a:avLst/>
            </a:prstGeom>
            <a:solidFill>
              <a:schemeClr val="bg1"/>
            </a:solidFill>
          </p:spPr>
          <p:txBody>
            <a:bodyPr wrap="none" rtlCol="0">
              <a:spAutoFit/>
            </a:bodyPr>
            <a:lstStyle/>
            <a:p>
              <a:r>
                <a:rPr lang="en-US" sz="1400" b="1" dirty="0">
                  <a:latin typeface="Avenir Heavy"/>
                </a:rPr>
                <a:t>Reaction Time vs. gamble interruption time</a:t>
              </a:r>
            </a:p>
          </p:txBody>
        </p:sp>
      </p:grpSp>
      <p:grpSp>
        <p:nvGrpSpPr>
          <p:cNvPr id="25" name="Group 24">
            <a:extLst>
              <a:ext uri="{FF2B5EF4-FFF2-40B4-BE49-F238E27FC236}">
                <a16:creationId xmlns:a16="http://schemas.microsoft.com/office/drawing/2014/main" id="{C13A43A3-9829-4CBD-AC70-6B8B742E6A39}"/>
              </a:ext>
            </a:extLst>
          </p:cNvPr>
          <p:cNvGrpSpPr/>
          <p:nvPr/>
        </p:nvGrpSpPr>
        <p:grpSpPr>
          <a:xfrm>
            <a:off x="2485475" y="33317"/>
            <a:ext cx="4870592" cy="3392018"/>
            <a:chOff x="25980443" y="12350160"/>
            <a:chExt cx="5591718" cy="3894232"/>
          </a:xfrm>
        </p:grpSpPr>
        <p:pic>
          <p:nvPicPr>
            <p:cNvPr id="26" name="Picture 25">
              <a:extLst>
                <a:ext uri="{FF2B5EF4-FFF2-40B4-BE49-F238E27FC236}">
                  <a16:creationId xmlns:a16="http://schemas.microsoft.com/office/drawing/2014/main" id="{0E7B9060-E3CB-4FAA-8306-C70F7BA681CE}"/>
                </a:ext>
              </a:extLst>
            </p:cNvPr>
            <p:cNvPicPr>
              <a:picLocks noChangeAspect="1"/>
            </p:cNvPicPr>
            <p:nvPr/>
          </p:nvPicPr>
          <p:blipFill>
            <a:blip r:embed="rId4"/>
            <a:stretch>
              <a:fillRect/>
            </a:stretch>
          </p:blipFill>
          <p:spPr>
            <a:xfrm>
              <a:off x="25980443" y="12350160"/>
              <a:ext cx="5591718" cy="3894232"/>
            </a:xfrm>
            <a:prstGeom prst="rect">
              <a:avLst/>
            </a:prstGeom>
          </p:spPr>
        </p:pic>
        <p:sp>
          <p:nvSpPr>
            <p:cNvPr id="27" name="TextBox 26">
              <a:extLst>
                <a:ext uri="{FF2B5EF4-FFF2-40B4-BE49-F238E27FC236}">
                  <a16:creationId xmlns:a16="http://schemas.microsoft.com/office/drawing/2014/main" id="{B4145232-D0EA-4F02-A8E1-C927D3586E63}"/>
                </a:ext>
              </a:extLst>
            </p:cNvPr>
            <p:cNvSpPr txBox="1"/>
            <p:nvPr/>
          </p:nvSpPr>
          <p:spPr>
            <a:xfrm>
              <a:off x="26439602" y="12350160"/>
              <a:ext cx="5132559" cy="419206"/>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grpSp>
      <p:pic>
        <p:nvPicPr>
          <p:cNvPr id="14" name="Picture 13">
            <a:extLst>
              <a:ext uri="{FF2B5EF4-FFF2-40B4-BE49-F238E27FC236}">
                <a16:creationId xmlns:a16="http://schemas.microsoft.com/office/drawing/2014/main" id="{8699403B-A259-A946-9EE1-0E5BE0040CF9}"/>
              </a:ext>
            </a:extLst>
          </p:cNvPr>
          <p:cNvPicPr>
            <a:picLocks noChangeAspect="1"/>
          </p:cNvPicPr>
          <p:nvPr/>
        </p:nvPicPr>
        <p:blipFill>
          <a:blip r:embed="rId5"/>
          <a:stretch>
            <a:fillRect/>
          </a:stretch>
        </p:blipFill>
        <p:spPr>
          <a:xfrm>
            <a:off x="8251231" y="1229416"/>
            <a:ext cx="3940769" cy="4489732"/>
          </a:xfrm>
          <a:prstGeom prst="rect">
            <a:avLst/>
          </a:prstGeom>
        </p:spPr>
      </p:pic>
    </p:spTree>
    <p:extLst>
      <p:ext uri="{BB962C8B-B14F-4D97-AF65-F5344CB8AC3E}">
        <p14:creationId xmlns:p14="http://schemas.microsoft.com/office/powerpoint/2010/main" val="276496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6B81DF-6698-4D83-B3DB-9E4DCCCDE9E9}"/>
              </a:ext>
            </a:extLst>
          </p:cNvPr>
          <p:cNvPicPr>
            <a:picLocks noChangeAspect="1"/>
          </p:cNvPicPr>
          <p:nvPr/>
        </p:nvPicPr>
        <p:blipFill>
          <a:blip r:embed="rId3"/>
          <a:stretch>
            <a:fillRect/>
          </a:stretch>
        </p:blipFill>
        <p:spPr>
          <a:xfrm>
            <a:off x="6790303" y="4295210"/>
            <a:ext cx="5401697" cy="2612890"/>
          </a:xfrm>
          <a:prstGeom prst="rect">
            <a:avLst/>
          </a:prstGeom>
        </p:spPr>
      </p:pic>
      <p:pic>
        <p:nvPicPr>
          <p:cNvPr id="6" name="Picture 5">
            <a:extLst>
              <a:ext uri="{FF2B5EF4-FFF2-40B4-BE49-F238E27FC236}">
                <a16:creationId xmlns:a16="http://schemas.microsoft.com/office/drawing/2014/main" id="{37042D1C-DC60-476D-A279-01BFE4F3C1C7}"/>
              </a:ext>
            </a:extLst>
          </p:cNvPr>
          <p:cNvPicPr>
            <a:picLocks noChangeAspect="1"/>
          </p:cNvPicPr>
          <p:nvPr/>
        </p:nvPicPr>
        <p:blipFill>
          <a:blip r:embed="rId4"/>
          <a:stretch>
            <a:fillRect/>
          </a:stretch>
        </p:blipFill>
        <p:spPr>
          <a:xfrm>
            <a:off x="6977567" y="1969201"/>
            <a:ext cx="4808621" cy="2326009"/>
          </a:xfrm>
          <a:prstGeom prst="rect">
            <a:avLst/>
          </a:prstGeom>
        </p:spPr>
      </p:pic>
      <p:pic>
        <p:nvPicPr>
          <p:cNvPr id="11" name="Picture 10">
            <a:extLst>
              <a:ext uri="{FF2B5EF4-FFF2-40B4-BE49-F238E27FC236}">
                <a16:creationId xmlns:a16="http://schemas.microsoft.com/office/drawing/2014/main" id="{4FE90B99-706C-4E27-9C82-79892310DDCF}"/>
              </a:ext>
            </a:extLst>
          </p:cNvPr>
          <p:cNvPicPr>
            <a:picLocks noChangeAspect="1"/>
          </p:cNvPicPr>
          <p:nvPr/>
        </p:nvPicPr>
        <p:blipFill>
          <a:blip r:embed="rId5"/>
          <a:stretch>
            <a:fillRect/>
          </a:stretch>
        </p:blipFill>
        <p:spPr>
          <a:xfrm>
            <a:off x="532433" y="1476832"/>
            <a:ext cx="4808621" cy="2326009"/>
          </a:xfrm>
          <a:prstGeom prst="rect">
            <a:avLst/>
          </a:prstGeom>
        </p:spPr>
      </p:pic>
      <p:sp>
        <p:nvSpPr>
          <p:cNvPr id="12" name="Title 1">
            <a:extLst>
              <a:ext uri="{FF2B5EF4-FFF2-40B4-BE49-F238E27FC236}">
                <a16:creationId xmlns:a16="http://schemas.microsoft.com/office/drawing/2014/main" id="{A8B12774-B0BF-4A0C-A380-EB839BA60C58}"/>
              </a:ext>
            </a:extLst>
          </p:cNvPr>
          <p:cNvSpPr>
            <a:spLocks noGrp="1"/>
          </p:cNvSpPr>
          <p:nvPr>
            <p:ph type="title"/>
          </p:nvPr>
        </p:nvSpPr>
        <p:spPr>
          <a:xfrm>
            <a:off x="1126354" y="-183088"/>
            <a:ext cx="9939291" cy="1252915"/>
          </a:xfrm>
        </p:spPr>
        <p:txBody>
          <a:bodyPr>
            <a:normAutofit/>
          </a:bodyPr>
          <a:lstStyle/>
          <a:p>
            <a:pPr algn="ctr"/>
            <a:r>
              <a:rPr lang="en-US" sz="4000" dirty="0"/>
              <a:t>Inconsistent results across experiments</a:t>
            </a:r>
          </a:p>
        </p:txBody>
      </p:sp>
      <p:pic>
        <p:nvPicPr>
          <p:cNvPr id="15" name="Picture 14">
            <a:extLst>
              <a:ext uri="{FF2B5EF4-FFF2-40B4-BE49-F238E27FC236}">
                <a16:creationId xmlns:a16="http://schemas.microsoft.com/office/drawing/2014/main" id="{4BAB9C47-F432-4545-9647-95A91069F418}"/>
              </a:ext>
            </a:extLst>
          </p:cNvPr>
          <p:cNvPicPr>
            <a:picLocks noChangeAspect="1"/>
          </p:cNvPicPr>
          <p:nvPr/>
        </p:nvPicPr>
        <p:blipFill>
          <a:blip r:embed="rId6"/>
          <a:stretch>
            <a:fillRect/>
          </a:stretch>
        </p:blipFill>
        <p:spPr>
          <a:xfrm>
            <a:off x="618224" y="3933952"/>
            <a:ext cx="4637037" cy="2243011"/>
          </a:xfrm>
          <a:prstGeom prst="rect">
            <a:avLst/>
          </a:prstGeom>
        </p:spPr>
      </p:pic>
    </p:spTree>
    <p:extLst>
      <p:ext uri="{BB962C8B-B14F-4D97-AF65-F5344CB8AC3E}">
        <p14:creationId xmlns:p14="http://schemas.microsoft.com/office/powerpoint/2010/main" val="75428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858B-1EBA-EE47-A8A8-7600DCD5DF9C}"/>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E145724B-BBA3-FB42-949B-07D7228BC58F}"/>
              </a:ext>
            </a:extLst>
          </p:cNvPr>
          <p:cNvSpPr>
            <a:spLocks noGrp="1"/>
          </p:cNvSpPr>
          <p:nvPr>
            <p:ph idx="1"/>
          </p:nvPr>
        </p:nvSpPr>
        <p:spPr/>
        <p:txBody>
          <a:bodyPr/>
          <a:lstStyle/>
          <a:p>
            <a:r>
              <a:rPr lang="en-US" dirty="0"/>
              <a:t>Participants recognize advantageous and disadvantageous gambles.</a:t>
            </a:r>
          </a:p>
          <a:p>
            <a:endParaRPr lang="en-US" dirty="0"/>
          </a:p>
          <a:p>
            <a:r>
              <a:rPr lang="en-US" dirty="0"/>
              <a:t>Magnitude doesn’t have an effect on gambling propensity. </a:t>
            </a:r>
          </a:p>
          <a:p>
            <a:endParaRPr lang="en-US" dirty="0"/>
          </a:p>
          <a:p>
            <a:r>
              <a:rPr lang="en-US" dirty="0"/>
              <a:t>Participants RTs tend to decrease as the gamble interrupts later in the progress bar.</a:t>
            </a:r>
          </a:p>
          <a:p>
            <a:endParaRPr lang="en-US" dirty="0"/>
          </a:p>
          <a:p>
            <a:r>
              <a:rPr lang="en-US" dirty="0"/>
              <a:t>Propensity to gamble may be affected by the time at which the gamble interrupts.</a:t>
            </a:r>
          </a:p>
          <a:p>
            <a:endParaRPr lang="en-US" dirty="0"/>
          </a:p>
          <a:p>
            <a:endParaRPr lang="en-US" dirty="0"/>
          </a:p>
        </p:txBody>
      </p:sp>
    </p:spTree>
    <p:extLst>
      <p:ext uri="{BB962C8B-B14F-4D97-AF65-F5344CB8AC3E}">
        <p14:creationId xmlns:p14="http://schemas.microsoft.com/office/powerpoint/2010/main" val="3356007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2A923-3E67-1940-B642-39F79C5B11C4}"/>
              </a:ext>
            </a:extLst>
          </p:cNvPr>
          <p:cNvPicPr>
            <a:picLocks noChangeAspect="1"/>
          </p:cNvPicPr>
          <p:nvPr/>
        </p:nvPicPr>
        <p:blipFill>
          <a:blip r:embed="rId3"/>
          <a:stretch>
            <a:fillRect/>
          </a:stretch>
        </p:blipFill>
        <p:spPr>
          <a:xfrm>
            <a:off x="249513" y="1965180"/>
            <a:ext cx="3630877" cy="3741821"/>
          </a:xfrm>
          <a:prstGeom prst="rect">
            <a:avLst/>
          </a:prstGeom>
        </p:spPr>
      </p:pic>
      <p:sp>
        <p:nvSpPr>
          <p:cNvPr id="2" name="Title 1">
            <a:extLst>
              <a:ext uri="{FF2B5EF4-FFF2-40B4-BE49-F238E27FC236}">
                <a16:creationId xmlns:a16="http://schemas.microsoft.com/office/drawing/2014/main" id="{88A3814E-EE9D-0440-BB2D-C9CF2D0E7DC9}"/>
              </a:ext>
            </a:extLst>
          </p:cNvPr>
          <p:cNvSpPr>
            <a:spLocks noGrp="1"/>
          </p:cNvSpPr>
          <p:nvPr>
            <p:ph type="title"/>
          </p:nvPr>
        </p:nvSpPr>
        <p:spPr/>
        <p:txBody>
          <a:bodyPr/>
          <a:lstStyle/>
          <a:p>
            <a:pPr algn="ctr"/>
            <a:r>
              <a:rPr lang="en-US" dirty="0"/>
              <a:t>Deep Brain Stimulation (DBS) can be used to treat Parkinson’s disease</a:t>
            </a:r>
          </a:p>
        </p:txBody>
      </p:sp>
      <p:sp>
        <p:nvSpPr>
          <p:cNvPr id="5" name="Content Placeholder 2">
            <a:extLst>
              <a:ext uri="{FF2B5EF4-FFF2-40B4-BE49-F238E27FC236}">
                <a16:creationId xmlns:a16="http://schemas.microsoft.com/office/drawing/2014/main" id="{E6E2EEAB-1456-404A-B77E-8AA485DDAC51}"/>
              </a:ext>
            </a:extLst>
          </p:cNvPr>
          <p:cNvSpPr>
            <a:spLocks noGrp="1"/>
          </p:cNvSpPr>
          <p:nvPr>
            <p:ph idx="1"/>
          </p:nvPr>
        </p:nvSpPr>
        <p:spPr>
          <a:xfrm>
            <a:off x="3790122" y="2067168"/>
            <a:ext cx="4687957" cy="4255398"/>
          </a:xfrm>
        </p:spPr>
        <p:txBody>
          <a:bodyPr>
            <a:normAutofit fontScale="92500"/>
          </a:bodyPr>
          <a:lstStyle/>
          <a:p>
            <a:pPr marL="0" indent="0" algn="ctr">
              <a:buNone/>
            </a:pPr>
            <a:r>
              <a:rPr lang="en-US" sz="2400" dirty="0"/>
              <a:t>Substantia </a:t>
            </a:r>
            <a:r>
              <a:rPr lang="en-US" sz="2400" dirty="0" err="1"/>
              <a:t>Nigra</a:t>
            </a:r>
            <a:r>
              <a:rPr lang="en-US" sz="2400" dirty="0"/>
              <a:t> neurons degenerate</a:t>
            </a:r>
          </a:p>
          <a:p>
            <a:pPr marL="0" indent="0" algn="ctr">
              <a:buNone/>
            </a:pPr>
            <a:endParaRPr lang="en-US" sz="2400" dirty="0"/>
          </a:p>
          <a:p>
            <a:pPr marL="0" indent="0" algn="ctr">
              <a:buNone/>
            </a:pPr>
            <a:r>
              <a:rPr lang="en-US" sz="2400" dirty="0"/>
              <a:t>Most common medication = DA agonist</a:t>
            </a:r>
          </a:p>
          <a:p>
            <a:pPr marL="0" indent="0" algn="ctr">
              <a:buNone/>
            </a:pPr>
            <a:endParaRPr lang="en-US" sz="2400" dirty="0"/>
          </a:p>
          <a:p>
            <a:pPr marL="0" indent="0" algn="ctr">
              <a:buNone/>
            </a:pPr>
            <a:r>
              <a:rPr lang="en-US" sz="2400" dirty="0"/>
              <a:t>Deep Brain Stimulation (DBS) is sometimes used as a treatment to ‘lesion’ the STN</a:t>
            </a:r>
          </a:p>
          <a:p>
            <a:pPr marL="0" indent="0" algn="ctr">
              <a:buNone/>
            </a:pPr>
            <a:endParaRPr lang="en-US" sz="2400" dirty="0"/>
          </a:p>
          <a:p>
            <a:pPr marL="0" indent="0" algn="ctr">
              <a:buNone/>
            </a:pPr>
            <a:r>
              <a:rPr lang="en-US" sz="2400" dirty="0"/>
              <a:t>STN is implicated in recruitment of control behavior.</a:t>
            </a:r>
          </a:p>
        </p:txBody>
      </p:sp>
      <p:pic>
        <p:nvPicPr>
          <p:cNvPr id="1026" name="Picture 2" descr="Deep Brain Stimulation ">
            <a:extLst>
              <a:ext uri="{FF2B5EF4-FFF2-40B4-BE49-F238E27FC236}">
                <a16:creationId xmlns:a16="http://schemas.microsoft.com/office/drawing/2014/main" id="{1E877FDB-F3B1-4779-B1A9-C7FD27B03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097" y="2067168"/>
            <a:ext cx="3358390" cy="37781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6866A0-A305-C646-8702-6BB4DC2808DB}"/>
              </a:ext>
            </a:extLst>
          </p:cNvPr>
          <p:cNvSpPr/>
          <p:nvPr/>
        </p:nvSpPr>
        <p:spPr>
          <a:xfrm>
            <a:off x="838200" y="3870686"/>
            <a:ext cx="581526" cy="49677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813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0223-A8A4-4330-B85D-42AAD1F510B9}"/>
              </a:ext>
            </a:extLst>
          </p:cNvPr>
          <p:cNvSpPr>
            <a:spLocks noGrp="1"/>
          </p:cNvSpPr>
          <p:nvPr>
            <p:ph type="title"/>
          </p:nvPr>
        </p:nvSpPr>
        <p:spPr/>
        <p:txBody>
          <a:bodyPr/>
          <a:lstStyle/>
          <a:p>
            <a:pPr algn="ctr"/>
            <a:r>
              <a:rPr lang="en-US" dirty="0"/>
              <a:t>Does STN DBS affect cost-benefit decision making?</a:t>
            </a:r>
          </a:p>
        </p:txBody>
      </p:sp>
      <p:sp>
        <p:nvSpPr>
          <p:cNvPr id="4" name="Content Placeholder 2">
            <a:extLst>
              <a:ext uri="{FF2B5EF4-FFF2-40B4-BE49-F238E27FC236}">
                <a16:creationId xmlns:a16="http://schemas.microsoft.com/office/drawing/2014/main" id="{83190FB8-37F9-41D1-B318-17821CD5F515}"/>
              </a:ext>
            </a:extLst>
          </p:cNvPr>
          <p:cNvSpPr txBox="1">
            <a:spLocks/>
          </p:cNvSpPr>
          <p:nvPr/>
        </p:nvSpPr>
        <p:spPr>
          <a:xfrm>
            <a:off x="5339362" y="2022348"/>
            <a:ext cx="2625543" cy="663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Probably</a:t>
            </a:r>
          </a:p>
        </p:txBody>
      </p:sp>
      <p:pic>
        <p:nvPicPr>
          <p:cNvPr id="7" name="Content Placeholder 6">
            <a:extLst>
              <a:ext uri="{FF2B5EF4-FFF2-40B4-BE49-F238E27FC236}">
                <a16:creationId xmlns:a16="http://schemas.microsoft.com/office/drawing/2014/main" id="{B8BD9212-726B-F141-A097-05D4ACD822AC}"/>
              </a:ext>
            </a:extLst>
          </p:cNvPr>
          <p:cNvPicPr>
            <a:picLocks noGrp="1" noChangeAspect="1"/>
          </p:cNvPicPr>
          <p:nvPr>
            <p:ph idx="1"/>
          </p:nvPr>
        </p:nvPicPr>
        <p:blipFill>
          <a:blip r:embed="rId3"/>
          <a:stretch>
            <a:fillRect/>
          </a:stretch>
        </p:blipFill>
        <p:spPr>
          <a:xfrm>
            <a:off x="1078831" y="4759070"/>
            <a:ext cx="10515600" cy="1329698"/>
          </a:xfrm>
          <a:prstGeom prst="rect">
            <a:avLst/>
          </a:prstGeom>
        </p:spPr>
      </p:pic>
      <p:pic>
        <p:nvPicPr>
          <p:cNvPr id="9" name="Picture 8">
            <a:extLst>
              <a:ext uri="{FF2B5EF4-FFF2-40B4-BE49-F238E27FC236}">
                <a16:creationId xmlns:a16="http://schemas.microsoft.com/office/drawing/2014/main" id="{D90D8A97-95F1-9742-82A8-F4B35DA2E30E}"/>
              </a:ext>
            </a:extLst>
          </p:cNvPr>
          <p:cNvPicPr>
            <a:picLocks noChangeAspect="1"/>
          </p:cNvPicPr>
          <p:nvPr/>
        </p:nvPicPr>
        <p:blipFill>
          <a:blip r:embed="rId4"/>
          <a:stretch>
            <a:fillRect/>
          </a:stretch>
        </p:blipFill>
        <p:spPr>
          <a:xfrm>
            <a:off x="1078831" y="2762250"/>
            <a:ext cx="10121900" cy="1333500"/>
          </a:xfrm>
          <a:prstGeom prst="rect">
            <a:avLst/>
          </a:prstGeom>
        </p:spPr>
      </p:pic>
    </p:spTree>
    <p:extLst>
      <p:ext uri="{BB962C8B-B14F-4D97-AF65-F5344CB8AC3E}">
        <p14:creationId xmlns:p14="http://schemas.microsoft.com/office/powerpoint/2010/main" val="37313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4511-275E-7B47-BBEF-4A36E3393EC9}"/>
              </a:ext>
            </a:extLst>
          </p:cNvPr>
          <p:cNvSpPr>
            <a:spLocks noGrp="1"/>
          </p:cNvSpPr>
          <p:nvPr>
            <p:ph type="title"/>
          </p:nvPr>
        </p:nvSpPr>
        <p:spPr/>
        <p:txBody>
          <a:bodyPr/>
          <a:lstStyle/>
          <a:p>
            <a:pPr algn="ctr"/>
            <a:r>
              <a:rPr lang="en-US" dirty="0"/>
              <a:t>Using eye blink rate to gauge network activity</a:t>
            </a:r>
          </a:p>
        </p:txBody>
      </p:sp>
      <p:sp>
        <p:nvSpPr>
          <p:cNvPr id="3" name="Content Placeholder 2">
            <a:extLst>
              <a:ext uri="{FF2B5EF4-FFF2-40B4-BE49-F238E27FC236}">
                <a16:creationId xmlns:a16="http://schemas.microsoft.com/office/drawing/2014/main" id="{7619825C-0AC3-C249-8597-A219998A3245}"/>
              </a:ext>
            </a:extLst>
          </p:cNvPr>
          <p:cNvSpPr>
            <a:spLocks noGrp="1"/>
          </p:cNvSpPr>
          <p:nvPr>
            <p:ph idx="1"/>
          </p:nvPr>
        </p:nvSpPr>
        <p:spPr>
          <a:xfrm>
            <a:off x="838200" y="1825625"/>
            <a:ext cx="5478379" cy="4351338"/>
          </a:xfrm>
        </p:spPr>
        <p:txBody>
          <a:bodyPr/>
          <a:lstStyle/>
          <a:p>
            <a:r>
              <a:rPr lang="en-US" dirty="0"/>
              <a:t>Increased DA	more eye blinks </a:t>
            </a:r>
          </a:p>
          <a:p>
            <a:endParaRPr lang="en-US" dirty="0"/>
          </a:p>
          <a:p>
            <a:r>
              <a:rPr lang="en-US" dirty="0"/>
              <a:t>Manipulate frequency and amplitude of DBS to capture largest effect on blink rate</a:t>
            </a:r>
          </a:p>
          <a:p>
            <a:endParaRPr lang="en-US" dirty="0"/>
          </a:p>
          <a:p>
            <a:r>
              <a:rPr lang="en-US" dirty="0"/>
              <a:t>Use resulting parameters during cost-benefit decision making task</a:t>
            </a:r>
          </a:p>
        </p:txBody>
      </p:sp>
      <p:pic>
        <p:nvPicPr>
          <p:cNvPr id="4" name="Picture 3">
            <a:extLst>
              <a:ext uri="{FF2B5EF4-FFF2-40B4-BE49-F238E27FC236}">
                <a16:creationId xmlns:a16="http://schemas.microsoft.com/office/drawing/2014/main" id="{203F2BB0-3E63-E24A-AF43-6F0220D8103C}"/>
              </a:ext>
            </a:extLst>
          </p:cNvPr>
          <p:cNvPicPr>
            <a:picLocks noChangeAspect="1"/>
          </p:cNvPicPr>
          <p:nvPr/>
        </p:nvPicPr>
        <p:blipFill>
          <a:blip r:embed="rId3"/>
          <a:stretch>
            <a:fillRect/>
          </a:stretch>
        </p:blipFill>
        <p:spPr>
          <a:xfrm>
            <a:off x="6445079" y="1834356"/>
            <a:ext cx="4908721" cy="4658519"/>
          </a:xfrm>
          <a:prstGeom prst="rect">
            <a:avLst/>
          </a:prstGeom>
        </p:spPr>
      </p:pic>
      <p:sp>
        <p:nvSpPr>
          <p:cNvPr id="5" name="TextBox 4">
            <a:extLst>
              <a:ext uri="{FF2B5EF4-FFF2-40B4-BE49-F238E27FC236}">
                <a16:creationId xmlns:a16="http://schemas.microsoft.com/office/drawing/2014/main" id="{7C960112-E6A8-8148-9767-50740AB6036F}"/>
              </a:ext>
            </a:extLst>
          </p:cNvPr>
          <p:cNvSpPr txBox="1"/>
          <p:nvPr/>
        </p:nvSpPr>
        <p:spPr>
          <a:xfrm>
            <a:off x="9720981" y="6347717"/>
            <a:ext cx="1632819" cy="307777"/>
          </a:xfrm>
          <a:prstGeom prst="rect">
            <a:avLst/>
          </a:prstGeom>
          <a:noFill/>
        </p:spPr>
        <p:txBody>
          <a:bodyPr wrap="none" rtlCol="0">
            <a:spAutoFit/>
          </a:bodyPr>
          <a:lstStyle/>
          <a:p>
            <a:r>
              <a:rPr lang="en-US" sz="1400" dirty="0"/>
              <a:t>Bologna et al., 2012</a:t>
            </a:r>
          </a:p>
        </p:txBody>
      </p:sp>
      <p:cxnSp>
        <p:nvCxnSpPr>
          <p:cNvPr id="7" name="Straight Arrow Connector 6">
            <a:extLst>
              <a:ext uri="{FF2B5EF4-FFF2-40B4-BE49-F238E27FC236}">
                <a16:creationId xmlns:a16="http://schemas.microsoft.com/office/drawing/2014/main" id="{05318F5B-97FD-6240-9A94-92DD62A1B37D}"/>
              </a:ext>
            </a:extLst>
          </p:cNvPr>
          <p:cNvCxnSpPr>
            <a:cxnSpLocks/>
          </p:cNvCxnSpPr>
          <p:nvPr/>
        </p:nvCxnSpPr>
        <p:spPr>
          <a:xfrm>
            <a:off x="3152273" y="2045368"/>
            <a:ext cx="4692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016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9AF0-C6D6-9846-AF68-6898EA2BFCEC}"/>
              </a:ext>
            </a:extLst>
          </p:cNvPr>
          <p:cNvSpPr>
            <a:spLocks noGrp="1"/>
          </p:cNvSpPr>
          <p:nvPr>
            <p:ph type="title"/>
          </p:nvPr>
        </p:nvSpPr>
        <p:spPr/>
        <p:txBody>
          <a:bodyPr/>
          <a:lstStyle/>
          <a:p>
            <a:pPr algn="ctr"/>
            <a:r>
              <a:rPr lang="en-US" dirty="0"/>
              <a:t>Probing cost-benefit behavior during STN stimulation</a:t>
            </a:r>
          </a:p>
        </p:txBody>
      </p:sp>
      <p:pic>
        <p:nvPicPr>
          <p:cNvPr id="4" name="Content Placeholder 3">
            <a:extLst>
              <a:ext uri="{FF2B5EF4-FFF2-40B4-BE49-F238E27FC236}">
                <a16:creationId xmlns:a16="http://schemas.microsoft.com/office/drawing/2014/main" id="{6E4A8CE9-0B53-4B0A-B210-C1FCD8A3FE78}"/>
              </a:ext>
            </a:extLst>
          </p:cNvPr>
          <p:cNvPicPr>
            <a:picLocks noGrp="1" noChangeAspect="1"/>
          </p:cNvPicPr>
          <p:nvPr>
            <p:ph idx="1"/>
          </p:nvPr>
        </p:nvPicPr>
        <p:blipFill>
          <a:blip r:embed="rId3"/>
          <a:stretch>
            <a:fillRect/>
          </a:stretch>
        </p:blipFill>
        <p:spPr>
          <a:xfrm rot="16200000">
            <a:off x="4700454" y="1098910"/>
            <a:ext cx="3932732" cy="5461136"/>
          </a:xfrm>
          <a:prstGeom prst="rect">
            <a:avLst/>
          </a:prstGeom>
        </p:spPr>
      </p:pic>
      <p:pic>
        <p:nvPicPr>
          <p:cNvPr id="8" name="Picture 7">
            <a:extLst>
              <a:ext uri="{FF2B5EF4-FFF2-40B4-BE49-F238E27FC236}">
                <a16:creationId xmlns:a16="http://schemas.microsoft.com/office/drawing/2014/main" id="{671B4170-13C0-4D5F-8C3D-F0C2E5502973}"/>
              </a:ext>
            </a:extLst>
          </p:cNvPr>
          <p:cNvPicPr>
            <a:picLocks noChangeAspect="1"/>
          </p:cNvPicPr>
          <p:nvPr/>
        </p:nvPicPr>
        <p:blipFill>
          <a:blip r:embed="rId4"/>
          <a:stretch>
            <a:fillRect/>
          </a:stretch>
        </p:blipFill>
        <p:spPr>
          <a:xfrm>
            <a:off x="1454226" y="1773233"/>
            <a:ext cx="2562147" cy="2393701"/>
          </a:xfrm>
          <a:prstGeom prst="rect">
            <a:avLst/>
          </a:prstGeom>
        </p:spPr>
      </p:pic>
      <p:pic>
        <p:nvPicPr>
          <p:cNvPr id="9" name="Picture 8">
            <a:extLst>
              <a:ext uri="{FF2B5EF4-FFF2-40B4-BE49-F238E27FC236}">
                <a16:creationId xmlns:a16="http://schemas.microsoft.com/office/drawing/2014/main" id="{02BE6AD4-2F07-404D-B316-5E3D8A7A0259}"/>
              </a:ext>
            </a:extLst>
          </p:cNvPr>
          <p:cNvPicPr>
            <a:picLocks noChangeAspect="1"/>
          </p:cNvPicPr>
          <p:nvPr/>
        </p:nvPicPr>
        <p:blipFill>
          <a:blip r:embed="rId5"/>
          <a:stretch>
            <a:fillRect/>
          </a:stretch>
        </p:blipFill>
        <p:spPr>
          <a:xfrm>
            <a:off x="1454226" y="4249479"/>
            <a:ext cx="2482026" cy="2567944"/>
          </a:xfrm>
          <a:prstGeom prst="rect">
            <a:avLst/>
          </a:prstGeom>
        </p:spPr>
      </p:pic>
      <p:pic>
        <p:nvPicPr>
          <p:cNvPr id="10" name="Picture 9">
            <a:extLst>
              <a:ext uri="{FF2B5EF4-FFF2-40B4-BE49-F238E27FC236}">
                <a16:creationId xmlns:a16="http://schemas.microsoft.com/office/drawing/2014/main" id="{80775824-E92A-403D-96EC-11A33C39E422}"/>
              </a:ext>
            </a:extLst>
          </p:cNvPr>
          <p:cNvPicPr>
            <a:picLocks noChangeAspect="1"/>
          </p:cNvPicPr>
          <p:nvPr/>
        </p:nvPicPr>
        <p:blipFill>
          <a:blip r:embed="rId6"/>
          <a:stretch>
            <a:fillRect/>
          </a:stretch>
        </p:blipFill>
        <p:spPr>
          <a:xfrm>
            <a:off x="9166794" y="3260320"/>
            <a:ext cx="2833488" cy="2403322"/>
          </a:xfrm>
          <a:prstGeom prst="rect">
            <a:avLst/>
          </a:prstGeom>
        </p:spPr>
      </p:pic>
    </p:spTree>
    <p:extLst>
      <p:ext uri="{BB962C8B-B14F-4D97-AF65-F5344CB8AC3E}">
        <p14:creationId xmlns:p14="http://schemas.microsoft.com/office/powerpoint/2010/main" val="1366129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368CA-872C-7D41-8E96-46A62A5BE075}"/>
              </a:ext>
            </a:extLst>
          </p:cNvPr>
          <p:cNvSpPr>
            <a:spLocks noGrp="1"/>
          </p:cNvSpPr>
          <p:nvPr>
            <p:ph idx="1"/>
          </p:nvPr>
        </p:nvSpPr>
        <p:spPr>
          <a:xfrm>
            <a:off x="96252" y="342618"/>
            <a:ext cx="7810043" cy="6172764"/>
          </a:xfrm>
        </p:spPr>
        <p:txBody>
          <a:bodyPr>
            <a:normAutofit fontScale="92500" lnSpcReduction="10000"/>
          </a:bodyPr>
          <a:lstStyle/>
          <a:p>
            <a:pPr marL="0" indent="0">
              <a:buNone/>
            </a:pPr>
            <a:r>
              <a:rPr lang="en-US" sz="3200" dirty="0"/>
              <a:t>Laboratory of Neural Computational and Cognition</a:t>
            </a:r>
          </a:p>
          <a:p>
            <a:pPr marL="0" indent="0">
              <a:buNone/>
            </a:pPr>
            <a:r>
              <a:rPr lang="en-US" sz="1600" b="1" dirty="0"/>
              <a:t>Andrew Westbrook</a:t>
            </a:r>
          </a:p>
          <a:p>
            <a:pPr marL="0" indent="0">
              <a:buNone/>
            </a:pPr>
            <a:r>
              <a:rPr lang="en-US" sz="1600" dirty="0" err="1"/>
              <a:t>Andra</a:t>
            </a:r>
            <a:r>
              <a:rPr lang="en-US" sz="1600" dirty="0"/>
              <a:t> </a:t>
            </a:r>
            <a:r>
              <a:rPr lang="en-US" sz="1600" dirty="0" err="1"/>
              <a:t>Geana</a:t>
            </a:r>
            <a:endParaRPr lang="en-US" sz="1600" dirty="0"/>
          </a:p>
          <a:p>
            <a:pPr marL="0" indent="0">
              <a:buNone/>
            </a:pPr>
            <a:r>
              <a:rPr lang="en-US" sz="1600" dirty="0" err="1"/>
              <a:t>Arif</a:t>
            </a:r>
            <a:r>
              <a:rPr lang="en-US" sz="1600" dirty="0"/>
              <a:t> Hamid</a:t>
            </a:r>
          </a:p>
          <a:p>
            <a:pPr marL="0" indent="0">
              <a:buNone/>
            </a:pPr>
            <a:r>
              <a:rPr lang="en-US" sz="1600" dirty="0"/>
              <a:t>Andrew Westbrook</a:t>
            </a:r>
          </a:p>
          <a:p>
            <a:pPr marL="0" indent="0">
              <a:buNone/>
            </a:pPr>
            <a:r>
              <a:rPr lang="en-US" sz="1600" dirty="0"/>
              <a:t>Mads Pedersen</a:t>
            </a:r>
          </a:p>
          <a:p>
            <a:pPr marL="0" indent="0">
              <a:buNone/>
            </a:pPr>
            <a:r>
              <a:rPr lang="en-US" sz="1600" dirty="0"/>
              <a:t>Rachel </a:t>
            </a:r>
            <a:r>
              <a:rPr lang="en-US" sz="1600" dirty="0" err="1"/>
              <a:t>Rac-Lubashevsky</a:t>
            </a:r>
            <a:endParaRPr lang="en-US" sz="1600" dirty="0"/>
          </a:p>
          <a:p>
            <a:pPr marL="0" indent="0">
              <a:buNone/>
            </a:pPr>
            <a:r>
              <a:rPr lang="en-US" sz="1600" dirty="0" err="1"/>
              <a:t>Prannath</a:t>
            </a:r>
            <a:r>
              <a:rPr lang="en-US" sz="1600" dirty="0"/>
              <a:t> </a:t>
            </a:r>
            <a:r>
              <a:rPr lang="en-US" sz="1600" dirty="0" err="1"/>
              <a:t>Moolchand</a:t>
            </a:r>
            <a:endParaRPr lang="en-US" sz="1600" dirty="0"/>
          </a:p>
          <a:p>
            <a:pPr marL="0" indent="0">
              <a:buNone/>
            </a:pPr>
            <a:r>
              <a:rPr lang="en-US" sz="1600" dirty="0"/>
              <a:t>Louis Gularte</a:t>
            </a:r>
          </a:p>
          <a:p>
            <a:pPr marL="0" indent="0">
              <a:buNone/>
            </a:pPr>
            <a:r>
              <a:rPr lang="en-US" sz="1600" dirty="0"/>
              <a:t>Dan Scott</a:t>
            </a:r>
          </a:p>
          <a:p>
            <a:pPr marL="0" indent="0">
              <a:buNone/>
            </a:pPr>
            <a:r>
              <a:rPr lang="en-US" sz="1600" dirty="0"/>
              <a:t>Harrison Ritz</a:t>
            </a:r>
          </a:p>
          <a:p>
            <a:pPr marL="0" indent="0">
              <a:buNone/>
            </a:pPr>
            <a:r>
              <a:rPr lang="en-US" sz="1600" dirty="0"/>
              <a:t>Amrita </a:t>
            </a:r>
            <a:r>
              <a:rPr lang="en-US" sz="1600" dirty="0" err="1"/>
              <a:t>Lamba</a:t>
            </a:r>
            <a:endParaRPr lang="en-US" sz="1600" dirty="0"/>
          </a:p>
          <a:p>
            <a:pPr marL="0" indent="0">
              <a:buNone/>
            </a:pPr>
            <a:r>
              <a:rPr lang="en-US" sz="1600" dirty="0"/>
              <a:t>Alex </a:t>
            </a:r>
            <a:r>
              <a:rPr lang="en-US" sz="1600" dirty="0" err="1"/>
              <a:t>Fengler</a:t>
            </a:r>
            <a:endParaRPr lang="en-US" sz="1600" dirty="0"/>
          </a:p>
          <a:p>
            <a:pPr marL="0" indent="0">
              <a:buNone/>
            </a:pPr>
            <a:r>
              <a:rPr lang="en-US" sz="1600" dirty="0"/>
              <a:t>Alana </a:t>
            </a:r>
            <a:r>
              <a:rPr lang="en-US" sz="1600" dirty="0" err="1"/>
              <a:t>Jaskir</a:t>
            </a:r>
            <a:endParaRPr lang="en-US" sz="1600" dirty="0"/>
          </a:p>
          <a:p>
            <a:pPr marL="0" indent="0">
              <a:buNone/>
            </a:pPr>
            <a:r>
              <a:rPr lang="en-US" sz="1600" dirty="0"/>
              <a:t>Matthew Nassar</a:t>
            </a:r>
          </a:p>
          <a:p>
            <a:pPr marL="0" indent="0">
              <a:buNone/>
            </a:pPr>
            <a:r>
              <a:rPr lang="en-US" sz="1600" dirty="0"/>
              <a:t>Andrea Mueller</a:t>
            </a:r>
          </a:p>
          <a:p>
            <a:pPr marL="0" indent="0">
              <a:buNone/>
            </a:pPr>
            <a:r>
              <a:rPr lang="en-US" sz="1600" b="1" dirty="0" err="1"/>
              <a:t>Wasita</a:t>
            </a:r>
            <a:r>
              <a:rPr lang="en-US" sz="1600" b="1" dirty="0"/>
              <a:t> </a:t>
            </a:r>
            <a:r>
              <a:rPr lang="en-US" sz="1600" b="1" dirty="0" err="1"/>
              <a:t>Mahaphanit</a:t>
            </a:r>
            <a:endParaRPr lang="en-US" sz="1600" b="1" dirty="0"/>
          </a:p>
          <a:p>
            <a:pPr marL="0" indent="0">
              <a:buNone/>
            </a:pPr>
            <a:r>
              <a:rPr lang="en-US" sz="1600" b="1" dirty="0"/>
              <a:t>Michael Frank</a:t>
            </a:r>
          </a:p>
          <a:p>
            <a:pPr marL="0" indent="0">
              <a:buNone/>
            </a:pPr>
            <a:endParaRPr lang="en-US" sz="1600" b="1" dirty="0"/>
          </a:p>
        </p:txBody>
      </p:sp>
      <p:pic>
        <p:nvPicPr>
          <p:cNvPr id="5" name="Picture 4">
            <a:extLst>
              <a:ext uri="{FF2B5EF4-FFF2-40B4-BE49-F238E27FC236}">
                <a16:creationId xmlns:a16="http://schemas.microsoft.com/office/drawing/2014/main" id="{2B3704EA-9143-4D92-880B-E0024E8E7B5D}"/>
              </a:ext>
            </a:extLst>
          </p:cNvPr>
          <p:cNvPicPr>
            <a:picLocks noChangeAspect="1"/>
          </p:cNvPicPr>
          <p:nvPr/>
        </p:nvPicPr>
        <p:blipFill>
          <a:blip r:embed="rId2"/>
          <a:stretch>
            <a:fillRect/>
          </a:stretch>
        </p:blipFill>
        <p:spPr>
          <a:xfrm>
            <a:off x="2443040" y="2344141"/>
            <a:ext cx="9283336" cy="3389153"/>
          </a:xfrm>
          <a:prstGeom prst="rect">
            <a:avLst/>
          </a:prstGeom>
        </p:spPr>
      </p:pic>
      <p:pic>
        <p:nvPicPr>
          <p:cNvPr id="9" name="Picture 8">
            <a:extLst>
              <a:ext uri="{FF2B5EF4-FFF2-40B4-BE49-F238E27FC236}">
                <a16:creationId xmlns:a16="http://schemas.microsoft.com/office/drawing/2014/main" id="{3C5F1CD8-D993-410D-AD62-A8E2BCE75533}"/>
              </a:ext>
            </a:extLst>
          </p:cNvPr>
          <p:cNvPicPr>
            <a:picLocks noChangeAspect="1"/>
          </p:cNvPicPr>
          <p:nvPr/>
        </p:nvPicPr>
        <p:blipFill>
          <a:blip r:embed="rId3"/>
          <a:stretch>
            <a:fillRect/>
          </a:stretch>
        </p:blipFill>
        <p:spPr>
          <a:xfrm>
            <a:off x="7851721" y="100823"/>
            <a:ext cx="4123613" cy="1448032"/>
          </a:xfrm>
          <a:prstGeom prst="rect">
            <a:avLst/>
          </a:prstGeom>
        </p:spPr>
      </p:pic>
      <p:sp>
        <p:nvSpPr>
          <p:cNvPr id="10" name="Content Placeholder 2">
            <a:extLst>
              <a:ext uri="{FF2B5EF4-FFF2-40B4-BE49-F238E27FC236}">
                <a16:creationId xmlns:a16="http://schemas.microsoft.com/office/drawing/2014/main" id="{4171A1AF-1ADC-4267-93F9-CCC84D06E910}"/>
              </a:ext>
            </a:extLst>
          </p:cNvPr>
          <p:cNvSpPr txBox="1">
            <a:spLocks/>
          </p:cNvSpPr>
          <p:nvPr/>
        </p:nvSpPr>
        <p:spPr>
          <a:xfrm>
            <a:off x="5102316" y="1810585"/>
            <a:ext cx="7810043" cy="5301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50534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5729-A672-46A4-A810-E80F65F7A520}"/>
              </a:ext>
            </a:extLst>
          </p:cNvPr>
          <p:cNvSpPr>
            <a:spLocks noGrp="1"/>
          </p:cNvSpPr>
          <p:nvPr>
            <p:ph type="title"/>
          </p:nvPr>
        </p:nvSpPr>
        <p:spPr/>
        <p:txBody>
          <a:bodyPr>
            <a:normAutofit/>
          </a:bodyPr>
          <a:lstStyle/>
          <a:p>
            <a:pPr algn="ctr"/>
            <a:r>
              <a:rPr lang="en-US" sz="4000" dirty="0"/>
              <a:t>What does dopamine (DA) do?</a:t>
            </a:r>
          </a:p>
        </p:txBody>
      </p:sp>
      <p:sp>
        <p:nvSpPr>
          <p:cNvPr id="4" name="Content Placeholder 2">
            <a:extLst>
              <a:ext uri="{FF2B5EF4-FFF2-40B4-BE49-F238E27FC236}">
                <a16:creationId xmlns:a16="http://schemas.microsoft.com/office/drawing/2014/main" id="{6C372419-61FB-40DB-98A8-F39C5B25399F}"/>
              </a:ext>
            </a:extLst>
          </p:cNvPr>
          <p:cNvSpPr txBox="1">
            <a:spLocks noGrp="1"/>
          </p:cNvSpPr>
          <p:nvPr>
            <p:ph idx="1"/>
          </p:nvPr>
        </p:nvSpPr>
        <p:spPr>
          <a:xfrm>
            <a:off x="808569" y="1458710"/>
            <a:ext cx="2138916"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Lots of things</a:t>
            </a:r>
          </a:p>
        </p:txBody>
      </p:sp>
      <p:sp>
        <p:nvSpPr>
          <p:cNvPr id="5" name="Content Placeholder 2">
            <a:extLst>
              <a:ext uri="{FF2B5EF4-FFF2-40B4-BE49-F238E27FC236}">
                <a16:creationId xmlns:a16="http://schemas.microsoft.com/office/drawing/2014/main" id="{44CFA508-1D36-4B92-92BC-4C3D077A0FEB}"/>
              </a:ext>
            </a:extLst>
          </p:cNvPr>
          <p:cNvSpPr txBox="1">
            <a:spLocks/>
          </p:cNvSpPr>
          <p:nvPr/>
        </p:nvSpPr>
        <p:spPr>
          <a:xfrm>
            <a:off x="7478978" y="2276318"/>
            <a:ext cx="4361028"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behavior (performance)</a:t>
            </a:r>
          </a:p>
        </p:txBody>
      </p:sp>
      <p:sp>
        <p:nvSpPr>
          <p:cNvPr id="6" name="Content Placeholder 2">
            <a:extLst>
              <a:ext uri="{FF2B5EF4-FFF2-40B4-BE49-F238E27FC236}">
                <a16:creationId xmlns:a16="http://schemas.microsoft.com/office/drawing/2014/main" id="{4EB0B981-26CF-4BF4-8642-FA8C8A1288FC}"/>
              </a:ext>
            </a:extLst>
          </p:cNvPr>
          <p:cNvSpPr txBox="1">
            <a:spLocks/>
          </p:cNvSpPr>
          <p:nvPr/>
        </p:nvSpPr>
        <p:spPr>
          <a:xfrm>
            <a:off x="808569" y="2276318"/>
            <a:ext cx="4361028" cy="502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Future behavior (learning)</a:t>
            </a:r>
          </a:p>
        </p:txBody>
      </p:sp>
      <p:sp>
        <p:nvSpPr>
          <p:cNvPr id="7" name="TextBox 6">
            <a:extLst>
              <a:ext uri="{FF2B5EF4-FFF2-40B4-BE49-F238E27FC236}">
                <a16:creationId xmlns:a16="http://schemas.microsoft.com/office/drawing/2014/main" id="{AFC04FD7-80B0-45E6-A30A-6460D2AD5D8B}"/>
              </a:ext>
            </a:extLst>
          </p:cNvPr>
          <p:cNvSpPr txBox="1"/>
          <p:nvPr/>
        </p:nvSpPr>
        <p:spPr>
          <a:xfrm>
            <a:off x="808569" y="2864667"/>
            <a:ext cx="4019106" cy="1200329"/>
          </a:xfrm>
          <a:prstGeom prst="rect">
            <a:avLst/>
          </a:prstGeom>
          <a:noFill/>
        </p:spPr>
        <p:txBody>
          <a:bodyPr wrap="square" rtlCol="0">
            <a:spAutoFit/>
          </a:bodyPr>
          <a:lstStyle/>
          <a:p>
            <a:r>
              <a:rPr lang="en-US" dirty="0"/>
              <a:t>Fast, phasic DA spikes in the striatum occur when participants experience reward prediction errors and modulate learning.</a:t>
            </a:r>
          </a:p>
        </p:txBody>
      </p:sp>
      <p:sp>
        <p:nvSpPr>
          <p:cNvPr id="8" name="TextBox 7">
            <a:extLst>
              <a:ext uri="{FF2B5EF4-FFF2-40B4-BE49-F238E27FC236}">
                <a16:creationId xmlns:a16="http://schemas.microsoft.com/office/drawing/2014/main" id="{7C9DA553-0132-4CE4-8996-3775A9FE9F40}"/>
              </a:ext>
            </a:extLst>
          </p:cNvPr>
          <p:cNvSpPr txBox="1"/>
          <p:nvPr/>
        </p:nvSpPr>
        <p:spPr>
          <a:xfrm>
            <a:off x="7478978" y="2799842"/>
            <a:ext cx="4019106" cy="646331"/>
          </a:xfrm>
          <a:prstGeom prst="rect">
            <a:avLst/>
          </a:prstGeom>
          <a:noFill/>
        </p:spPr>
        <p:txBody>
          <a:bodyPr wrap="square" rtlCol="0">
            <a:spAutoFit/>
          </a:bodyPr>
          <a:lstStyle/>
          <a:p>
            <a:r>
              <a:rPr lang="en-US" dirty="0"/>
              <a:t>DA lesions leads to akinetic movements and the choice to not pursue rewards</a:t>
            </a:r>
          </a:p>
        </p:txBody>
      </p:sp>
      <p:pic>
        <p:nvPicPr>
          <p:cNvPr id="9" name="Picture 8">
            <a:extLst>
              <a:ext uri="{FF2B5EF4-FFF2-40B4-BE49-F238E27FC236}">
                <a16:creationId xmlns:a16="http://schemas.microsoft.com/office/drawing/2014/main" id="{A36DE47B-9C39-41D8-9148-CB9338FAD5E4}"/>
              </a:ext>
            </a:extLst>
          </p:cNvPr>
          <p:cNvPicPr>
            <a:picLocks noChangeAspect="1"/>
          </p:cNvPicPr>
          <p:nvPr/>
        </p:nvPicPr>
        <p:blipFill>
          <a:blip r:embed="rId3"/>
          <a:stretch>
            <a:fillRect/>
          </a:stretch>
        </p:blipFill>
        <p:spPr>
          <a:xfrm>
            <a:off x="3491994" y="4506984"/>
            <a:ext cx="2528718" cy="1515003"/>
          </a:xfrm>
          <a:prstGeom prst="rect">
            <a:avLst/>
          </a:prstGeom>
        </p:spPr>
      </p:pic>
      <p:pic>
        <p:nvPicPr>
          <p:cNvPr id="10" name="Picture 9">
            <a:extLst>
              <a:ext uri="{FF2B5EF4-FFF2-40B4-BE49-F238E27FC236}">
                <a16:creationId xmlns:a16="http://schemas.microsoft.com/office/drawing/2014/main" id="{1CA0BDD4-E6B8-431F-AF73-2D2A359F46CD}"/>
              </a:ext>
            </a:extLst>
          </p:cNvPr>
          <p:cNvPicPr>
            <a:picLocks noChangeAspect="1"/>
          </p:cNvPicPr>
          <p:nvPr/>
        </p:nvPicPr>
        <p:blipFill>
          <a:blip r:embed="rId4"/>
          <a:stretch>
            <a:fillRect/>
          </a:stretch>
        </p:blipFill>
        <p:spPr>
          <a:xfrm>
            <a:off x="494365" y="4494178"/>
            <a:ext cx="2767324" cy="1515003"/>
          </a:xfrm>
          <a:prstGeom prst="rect">
            <a:avLst/>
          </a:prstGeom>
        </p:spPr>
      </p:pic>
      <p:pic>
        <p:nvPicPr>
          <p:cNvPr id="11" name="Picture 10" descr="Screen Shot 2013-01-28 at 11.31.48 AM.png">
            <a:extLst>
              <a:ext uri="{FF2B5EF4-FFF2-40B4-BE49-F238E27FC236}">
                <a16:creationId xmlns:a16="http://schemas.microsoft.com/office/drawing/2014/main" id="{660D1436-92D6-1649-8FF8-984E68827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869" y="4036097"/>
            <a:ext cx="2767324" cy="2456776"/>
          </a:xfrm>
          <a:prstGeom prst="rect">
            <a:avLst/>
          </a:prstGeom>
        </p:spPr>
      </p:pic>
      <p:sp>
        <p:nvSpPr>
          <p:cNvPr id="12" name="TextBox 11">
            <a:extLst>
              <a:ext uri="{FF2B5EF4-FFF2-40B4-BE49-F238E27FC236}">
                <a16:creationId xmlns:a16="http://schemas.microsoft.com/office/drawing/2014/main" id="{4C305337-22EA-A54F-8F0E-9C05DC983F5D}"/>
              </a:ext>
            </a:extLst>
          </p:cNvPr>
          <p:cNvSpPr txBox="1"/>
          <p:nvPr/>
        </p:nvSpPr>
        <p:spPr>
          <a:xfrm>
            <a:off x="9245718" y="6492875"/>
            <a:ext cx="1755609" cy="261610"/>
          </a:xfrm>
          <a:prstGeom prst="rect">
            <a:avLst/>
          </a:prstGeom>
          <a:noFill/>
        </p:spPr>
        <p:txBody>
          <a:bodyPr wrap="none" rtlCol="0">
            <a:spAutoFit/>
          </a:bodyPr>
          <a:lstStyle/>
          <a:p>
            <a:r>
              <a:rPr lang="en-US" sz="1100" dirty="0" err="1"/>
              <a:t>Aberman</a:t>
            </a:r>
            <a:r>
              <a:rPr lang="en-US" sz="1100" dirty="0"/>
              <a:t> &amp; </a:t>
            </a:r>
            <a:r>
              <a:rPr lang="en-US" sz="1100" dirty="0" err="1"/>
              <a:t>Salamone</a:t>
            </a:r>
            <a:r>
              <a:rPr lang="en-US" sz="1100" dirty="0"/>
              <a:t> 1999</a:t>
            </a:r>
          </a:p>
        </p:txBody>
      </p:sp>
      <p:sp>
        <p:nvSpPr>
          <p:cNvPr id="13" name="TextBox 12">
            <a:extLst>
              <a:ext uri="{FF2B5EF4-FFF2-40B4-BE49-F238E27FC236}">
                <a16:creationId xmlns:a16="http://schemas.microsoft.com/office/drawing/2014/main" id="{95821354-B825-4121-A07E-E71A4058F71A}"/>
              </a:ext>
            </a:extLst>
          </p:cNvPr>
          <p:cNvSpPr txBox="1"/>
          <p:nvPr/>
        </p:nvSpPr>
        <p:spPr>
          <a:xfrm>
            <a:off x="416461" y="6340215"/>
            <a:ext cx="1202573" cy="261610"/>
          </a:xfrm>
          <a:prstGeom prst="rect">
            <a:avLst/>
          </a:prstGeom>
          <a:noFill/>
        </p:spPr>
        <p:txBody>
          <a:bodyPr wrap="none" rtlCol="0">
            <a:spAutoFit/>
          </a:bodyPr>
          <a:lstStyle/>
          <a:p>
            <a:r>
              <a:rPr lang="en-US" sz="1100" dirty="0"/>
              <a:t>Shultz et al., 1997</a:t>
            </a:r>
          </a:p>
        </p:txBody>
      </p:sp>
    </p:spTree>
    <p:extLst>
      <p:ext uri="{BB962C8B-B14F-4D97-AF65-F5344CB8AC3E}">
        <p14:creationId xmlns:p14="http://schemas.microsoft.com/office/powerpoint/2010/main" val="677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P spid="8"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18D2DD6-7AD5-4A03-B8EF-5F8F2D7AD623}"/>
              </a:ext>
            </a:extLst>
          </p:cNvPr>
          <p:cNvPicPr>
            <a:picLocks noChangeAspect="1"/>
          </p:cNvPicPr>
          <p:nvPr/>
        </p:nvPicPr>
        <p:blipFill>
          <a:blip r:embed="rId3"/>
          <a:stretch>
            <a:fillRect/>
          </a:stretch>
        </p:blipFill>
        <p:spPr>
          <a:xfrm>
            <a:off x="4511387" y="3023964"/>
            <a:ext cx="5051713" cy="2810953"/>
          </a:xfrm>
          <a:prstGeom prst="rect">
            <a:avLst/>
          </a:prstGeom>
        </p:spPr>
      </p:pic>
      <p:pic>
        <p:nvPicPr>
          <p:cNvPr id="8" name="Picture 7">
            <a:extLst>
              <a:ext uri="{FF2B5EF4-FFF2-40B4-BE49-F238E27FC236}">
                <a16:creationId xmlns:a16="http://schemas.microsoft.com/office/drawing/2014/main" id="{84B81A37-6C6A-F749-A966-D8DCCB9C99F4}"/>
              </a:ext>
            </a:extLst>
          </p:cNvPr>
          <p:cNvPicPr>
            <a:picLocks noChangeAspect="1"/>
          </p:cNvPicPr>
          <p:nvPr/>
        </p:nvPicPr>
        <p:blipFill>
          <a:blip r:embed="rId4"/>
          <a:stretch>
            <a:fillRect/>
          </a:stretch>
        </p:blipFill>
        <p:spPr>
          <a:xfrm>
            <a:off x="326610" y="1563953"/>
            <a:ext cx="4184777" cy="4635792"/>
          </a:xfrm>
          <a:prstGeom prst="rect">
            <a:avLst/>
          </a:prstGeom>
        </p:spPr>
      </p:pic>
      <p:sp>
        <p:nvSpPr>
          <p:cNvPr id="2" name="Title 1">
            <a:extLst>
              <a:ext uri="{FF2B5EF4-FFF2-40B4-BE49-F238E27FC236}">
                <a16:creationId xmlns:a16="http://schemas.microsoft.com/office/drawing/2014/main" id="{D7DB2AD8-FB25-3746-A270-D49A884AFE49}"/>
              </a:ext>
            </a:extLst>
          </p:cNvPr>
          <p:cNvSpPr>
            <a:spLocks noGrp="1"/>
          </p:cNvSpPr>
          <p:nvPr>
            <p:ph type="title"/>
          </p:nvPr>
        </p:nvSpPr>
        <p:spPr/>
        <p:txBody>
          <a:bodyPr/>
          <a:lstStyle/>
          <a:p>
            <a:pPr algn="ctr"/>
            <a:r>
              <a:rPr lang="en-US" dirty="0"/>
              <a:t>Striatal DA ramps as animals approach a reward</a:t>
            </a:r>
          </a:p>
        </p:txBody>
      </p:sp>
      <p:pic>
        <p:nvPicPr>
          <p:cNvPr id="9" name="Picture 8">
            <a:extLst>
              <a:ext uri="{FF2B5EF4-FFF2-40B4-BE49-F238E27FC236}">
                <a16:creationId xmlns:a16="http://schemas.microsoft.com/office/drawing/2014/main" id="{409B3486-6341-384A-B11E-55EB097B6A8A}"/>
              </a:ext>
            </a:extLst>
          </p:cNvPr>
          <p:cNvPicPr>
            <a:picLocks noChangeAspect="1"/>
          </p:cNvPicPr>
          <p:nvPr/>
        </p:nvPicPr>
        <p:blipFill>
          <a:blip r:embed="rId5"/>
          <a:stretch>
            <a:fillRect/>
          </a:stretch>
        </p:blipFill>
        <p:spPr>
          <a:xfrm>
            <a:off x="9653156" y="3023964"/>
            <a:ext cx="2492653" cy="2564036"/>
          </a:xfrm>
          <a:prstGeom prst="rect">
            <a:avLst/>
          </a:prstGeom>
        </p:spPr>
      </p:pic>
      <p:sp>
        <p:nvSpPr>
          <p:cNvPr id="10" name="TextBox 9">
            <a:extLst>
              <a:ext uri="{FF2B5EF4-FFF2-40B4-BE49-F238E27FC236}">
                <a16:creationId xmlns:a16="http://schemas.microsoft.com/office/drawing/2014/main" id="{A40F3CF3-014C-8A4C-881D-38E2FDDCD45E}"/>
              </a:ext>
            </a:extLst>
          </p:cNvPr>
          <p:cNvSpPr txBox="1"/>
          <p:nvPr/>
        </p:nvSpPr>
        <p:spPr>
          <a:xfrm>
            <a:off x="10738888" y="6002922"/>
            <a:ext cx="1229824" cy="261610"/>
          </a:xfrm>
          <a:prstGeom prst="rect">
            <a:avLst/>
          </a:prstGeom>
          <a:noFill/>
        </p:spPr>
        <p:txBody>
          <a:bodyPr wrap="none" rtlCol="0">
            <a:spAutoFit/>
          </a:bodyPr>
          <a:lstStyle/>
          <a:p>
            <a:r>
              <a:rPr lang="en-US" sz="1100" dirty="0"/>
              <a:t>Hamid et al., 2016</a:t>
            </a:r>
          </a:p>
        </p:txBody>
      </p:sp>
      <p:sp>
        <p:nvSpPr>
          <p:cNvPr id="11" name="TextBox 10">
            <a:extLst>
              <a:ext uri="{FF2B5EF4-FFF2-40B4-BE49-F238E27FC236}">
                <a16:creationId xmlns:a16="http://schemas.microsoft.com/office/drawing/2014/main" id="{743D18B4-67A4-5B4B-BC17-46AEE7F4F741}"/>
              </a:ext>
            </a:extLst>
          </p:cNvPr>
          <p:cNvSpPr txBox="1"/>
          <p:nvPr/>
        </p:nvSpPr>
        <p:spPr>
          <a:xfrm>
            <a:off x="8025273" y="5976401"/>
            <a:ext cx="1189749" cy="261610"/>
          </a:xfrm>
          <a:prstGeom prst="rect">
            <a:avLst/>
          </a:prstGeom>
          <a:noFill/>
        </p:spPr>
        <p:txBody>
          <a:bodyPr wrap="none" rtlCol="0">
            <a:spAutoFit/>
          </a:bodyPr>
          <a:lstStyle/>
          <a:p>
            <a:r>
              <a:rPr lang="en-US" sz="1100" dirty="0"/>
              <a:t>Howe et al., 2013</a:t>
            </a:r>
          </a:p>
        </p:txBody>
      </p:sp>
      <p:sp>
        <p:nvSpPr>
          <p:cNvPr id="15" name="Rectangle 14">
            <a:extLst>
              <a:ext uri="{FF2B5EF4-FFF2-40B4-BE49-F238E27FC236}">
                <a16:creationId xmlns:a16="http://schemas.microsoft.com/office/drawing/2014/main" id="{72164486-68F0-4E90-8F99-19D20DF55388}"/>
              </a:ext>
            </a:extLst>
          </p:cNvPr>
          <p:cNvSpPr/>
          <p:nvPr/>
        </p:nvSpPr>
        <p:spPr>
          <a:xfrm>
            <a:off x="326609" y="5999747"/>
            <a:ext cx="757219" cy="26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2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A389-E524-4922-B91D-909C6F461674}"/>
              </a:ext>
            </a:extLst>
          </p:cNvPr>
          <p:cNvSpPr>
            <a:spLocks noGrp="1"/>
          </p:cNvSpPr>
          <p:nvPr>
            <p:ph type="title"/>
          </p:nvPr>
        </p:nvSpPr>
        <p:spPr/>
        <p:txBody>
          <a:bodyPr>
            <a:normAutofit/>
          </a:bodyPr>
          <a:lstStyle/>
          <a:p>
            <a:pPr algn="ctr"/>
            <a:r>
              <a:rPr lang="en-US" sz="4000" dirty="0"/>
              <a:t>Consequences of high mesolimbic DA</a:t>
            </a:r>
          </a:p>
        </p:txBody>
      </p:sp>
      <p:pic>
        <p:nvPicPr>
          <p:cNvPr id="4" name="Picture 3">
            <a:extLst>
              <a:ext uri="{FF2B5EF4-FFF2-40B4-BE49-F238E27FC236}">
                <a16:creationId xmlns:a16="http://schemas.microsoft.com/office/drawing/2014/main" id="{AD623F29-0E24-4F1C-95CD-AF60F6C991C6}"/>
              </a:ext>
            </a:extLst>
          </p:cNvPr>
          <p:cNvPicPr>
            <a:picLocks noChangeAspect="1"/>
          </p:cNvPicPr>
          <p:nvPr/>
        </p:nvPicPr>
        <p:blipFill>
          <a:blip r:embed="rId3"/>
          <a:stretch>
            <a:fillRect/>
          </a:stretch>
        </p:blipFill>
        <p:spPr>
          <a:xfrm>
            <a:off x="2638440" y="2532624"/>
            <a:ext cx="6286500" cy="781050"/>
          </a:xfrm>
          <a:prstGeom prst="rect">
            <a:avLst/>
          </a:prstGeom>
        </p:spPr>
      </p:pic>
      <p:pic>
        <p:nvPicPr>
          <p:cNvPr id="5" name="Picture 4">
            <a:extLst>
              <a:ext uri="{FF2B5EF4-FFF2-40B4-BE49-F238E27FC236}">
                <a16:creationId xmlns:a16="http://schemas.microsoft.com/office/drawing/2014/main" id="{6AFAFAA0-AD4D-40C2-B481-A867146A6625}"/>
              </a:ext>
            </a:extLst>
          </p:cNvPr>
          <p:cNvPicPr>
            <a:picLocks noChangeAspect="1"/>
          </p:cNvPicPr>
          <p:nvPr/>
        </p:nvPicPr>
        <p:blipFill>
          <a:blip r:embed="rId4"/>
          <a:stretch>
            <a:fillRect/>
          </a:stretch>
        </p:blipFill>
        <p:spPr>
          <a:xfrm>
            <a:off x="2329559" y="4841082"/>
            <a:ext cx="7210425" cy="981075"/>
          </a:xfrm>
          <a:prstGeom prst="rect">
            <a:avLst/>
          </a:prstGeom>
        </p:spPr>
      </p:pic>
      <p:sp>
        <p:nvSpPr>
          <p:cNvPr id="7" name="Rectangle 6">
            <a:extLst>
              <a:ext uri="{FF2B5EF4-FFF2-40B4-BE49-F238E27FC236}">
                <a16:creationId xmlns:a16="http://schemas.microsoft.com/office/drawing/2014/main" id="{CAC27BED-C006-4FC1-8999-BF2296C891AB}"/>
              </a:ext>
            </a:extLst>
          </p:cNvPr>
          <p:cNvSpPr/>
          <p:nvPr/>
        </p:nvSpPr>
        <p:spPr>
          <a:xfrm>
            <a:off x="1510099" y="4199171"/>
            <a:ext cx="9150861" cy="2002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3025B7-BA5E-4378-B208-786337015FF5}"/>
              </a:ext>
            </a:extLst>
          </p:cNvPr>
          <p:cNvSpPr txBox="1"/>
          <p:nvPr/>
        </p:nvSpPr>
        <p:spPr>
          <a:xfrm>
            <a:off x="2482641" y="1923625"/>
            <a:ext cx="6904262" cy="800219"/>
          </a:xfrm>
          <a:prstGeom prst="rect">
            <a:avLst/>
          </a:prstGeom>
          <a:noFill/>
        </p:spPr>
        <p:txBody>
          <a:bodyPr wrap="none" rtlCol="0">
            <a:spAutoFit/>
          </a:bodyPr>
          <a:lstStyle/>
          <a:p>
            <a:r>
              <a:rPr lang="en-US" sz="2800" dirty="0"/>
              <a:t>Indiscriminately increasing vigor of any action </a:t>
            </a:r>
          </a:p>
          <a:p>
            <a:endParaRPr lang="en-US" dirty="0"/>
          </a:p>
        </p:txBody>
      </p:sp>
      <p:sp>
        <p:nvSpPr>
          <p:cNvPr id="11" name="TextBox 10">
            <a:extLst>
              <a:ext uri="{FF2B5EF4-FFF2-40B4-BE49-F238E27FC236}">
                <a16:creationId xmlns:a16="http://schemas.microsoft.com/office/drawing/2014/main" id="{5E984BB3-D528-48B7-B306-4DE759D8F262}"/>
              </a:ext>
            </a:extLst>
          </p:cNvPr>
          <p:cNvSpPr txBox="1"/>
          <p:nvPr/>
        </p:nvSpPr>
        <p:spPr>
          <a:xfrm>
            <a:off x="1510099" y="4388891"/>
            <a:ext cx="8369151" cy="800219"/>
          </a:xfrm>
          <a:prstGeom prst="rect">
            <a:avLst/>
          </a:prstGeom>
          <a:noFill/>
        </p:spPr>
        <p:txBody>
          <a:bodyPr wrap="none" rtlCol="0">
            <a:spAutoFit/>
          </a:bodyPr>
          <a:lstStyle/>
          <a:p>
            <a:pPr lvl="1"/>
            <a:r>
              <a:rPr lang="en-US" sz="2800" dirty="0"/>
              <a:t>Modulates perceived rewards and/or perceived costs</a:t>
            </a:r>
          </a:p>
          <a:p>
            <a:endParaRPr lang="en-US" dirty="0"/>
          </a:p>
        </p:txBody>
      </p:sp>
    </p:spTree>
    <p:extLst>
      <p:ext uri="{BB962C8B-B14F-4D97-AF65-F5344CB8AC3E}">
        <p14:creationId xmlns:p14="http://schemas.microsoft.com/office/powerpoint/2010/main" val="372458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AF00-EC1A-4DB3-9B6D-09DA5DF4F8A1}"/>
              </a:ext>
            </a:extLst>
          </p:cNvPr>
          <p:cNvSpPr>
            <a:spLocks noGrp="1"/>
          </p:cNvSpPr>
          <p:nvPr>
            <p:ph type="title"/>
          </p:nvPr>
        </p:nvSpPr>
        <p:spPr>
          <a:xfrm>
            <a:off x="838200" y="135834"/>
            <a:ext cx="10515600" cy="1325563"/>
          </a:xfrm>
        </p:spPr>
        <p:txBody>
          <a:bodyPr>
            <a:normAutofit/>
          </a:bodyPr>
          <a:lstStyle/>
          <a:p>
            <a:pPr algn="ctr"/>
            <a:r>
              <a:rPr lang="en-US" sz="4000" dirty="0"/>
              <a:t>Do fluctuating levels of DA bias value perception?</a:t>
            </a:r>
          </a:p>
        </p:txBody>
      </p:sp>
      <p:sp>
        <p:nvSpPr>
          <p:cNvPr id="3" name="Content Placeholder 2">
            <a:extLst>
              <a:ext uri="{FF2B5EF4-FFF2-40B4-BE49-F238E27FC236}">
                <a16:creationId xmlns:a16="http://schemas.microsoft.com/office/drawing/2014/main" id="{FCE0A9AC-1112-4FE8-A761-B887348C7E6F}"/>
              </a:ext>
            </a:extLst>
          </p:cNvPr>
          <p:cNvSpPr>
            <a:spLocks noGrp="1"/>
          </p:cNvSpPr>
          <p:nvPr>
            <p:ph idx="1"/>
          </p:nvPr>
        </p:nvSpPr>
        <p:spPr>
          <a:xfrm>
            <a:off x="838200" y="1449565"/>
            <a:ext cx="10515600" cy="327025"/>
          </a:xfrm>
        </p:spPr>
        <p:txBody>
          <a:bodyPr>
            <a:normAutofit lnSpcReduction="10000"/>
          </a:bodyPr>
          <a:lstStyle/>
          <a:p>
            <a:pPr marL="0" indent="0" algn="ctr">
              <a:buNone/>
            </a:pPr>
            <a:r>
              <a:rPr lang="en-US" sz="1800" dirty="0"/>
              <a:t>At different levels of DA, participants may be perceiving value differently.</a:t>
            </a:r>
          </a:p>
          <a:p>
            <a:pPr marL="0" indent="0" algn="ctr">
              <a:buNone/>
            </a:pPr>
            <a:endParaRPr lang="en-US" sz="1800" dirty="0"/>
          </a:p>
        </p:txBody>
      </p:sp>
      <p:sp>
        <p:nvSpPr>
          <p:cNvPr id="5" name="TextBox 4">
            <a:extLst>
              <a:ext uri="{FF2B5EF4-FFF2-40B4-BE49-F238E27FC236}">
                <a16:creationId xmlns:a16="http://schemas.microsoft.com/office/drawing/2014/main" id="{706CBA1A-F2D2-44B3-9638-168A599ED716}"/>
              </a:ext>
            </a:extLst>
          </p:cNvPr>
          <p:cNvSpPr txBox="1"/>
          <p:nvPr/>
        </p:nvSpPr>
        <p:spPr>
          <a:xfrm>
            <a:off x="1543682" y="5891690"/>
            <a:ext cx="8421380" cy="954107"/>
          </a:xfrm>
          <a:prstGeom prst="rect">
            <a:avLst/>
          </a:prstGeom>
          <a:noFill/>
        </p:spPr>
        <p:txBody>
          <a:bodyPr wrap="square" rtlCol="0">
            <a:spAutoFit/>
          </a:bodyPr>
          <a:lstStyle/>
          <a:p>
            <a:pPr algn="ctr"/>
            <a:r>
              <a:rPr lang="en-US" sz="2800" dirty="0"/>
              <a:t>i.e. participants should prefer risky gambles and respond</a:t>
            </a:r>
          </a:p>
          <a:p>
            <a:pPr algn="ctr"/>
            <a:r>
              <a:rPr lang="en-US" sz="2800" dirty="0"/>
              <a:t>faster as the potential reward is higher</a:t>
            </a:r>
          </a:p>
        </p:txBody>
      </p:sp>
      <p:sp>
        <p:nvSpPr>
          <p:cNvPr id="9" name="TextBox 8">
            <a:extLst>
              <a:ext uri="{FF2B5EF4-FFF2-40B4-BE49-F238E27FC236}">
                <a16:creationId xmlns:a16="http://schemas.microsoft.com/office/drawing/2014/main" id="{80368C89-40DB-4292-927A-E51CC02E1E8A}"/>
              </a:ext>
            </a:extLst>
          </p:cNvPr>
          <p:cNvSpPr txBox="1"/>
          <p:nvPr/>
        </p:nvSpPr>
        <p:spPr>
          <a:xfrm>
            <a:off x="4630044" y="1694547"/>
            <a:ext cx="3677160" cy="646331"/>
          </a:xfrm>
          <a:prstGeom prst="rect">
            <a:avLst/>
          </a:prstGeom>
          <a:noFill/>
        </p:spPr>
        <p:txBody>
          <a:bodyPr wrap="none" rtlCol="0">
            <a:spAutoFit/>
          </a:bodyPr>
          <a:lstStyle/>
          <a:p>
            <a:r>
              <a:rPr lang="en-US" dirty="0"/>
              <a:t>High DA -&gt; high emphasis on rewards</a:t>
            </a:r>
          </a:p>
          <a:p>
            <a:endParaRPr lang="en-US" dirty="0"/>
          </a:p>
        </p:txBody>
      </p:sp>
      <p:pic>
        <p:nvPicPr>
          <p:cNvPr id="6" name="Picture 5">
            <a:extLst>
              <a:ext uri="{FF2B5EF4-FFF2-40B4-BE49-F238E27FC236}">
                <a16:creationId xmlns:a16="http://schemas.microsoft.com/office/drawing/2014/main" id="{7A689D5E-43E8-45AF-A618-D936A49E8C5C}"/>
              </a:ext>
            </a:extLst>
          </p:cNvPr>
          <p:cNvPicPr>
            <a:picLocks noChangeAspect="1"/>
          </p:cNvPicPr>
          <p:nvPr/>
        </p:nvPicPr>
        <p:blipFill>
          <a:blip r:embed="rId3"/>
          <a:stretch>
            <a:fillRect/>
          </a:stretch>
        </p:blipFill>
        <p:spPr>
          <a:xfrm>
            <a:off x="1390861" y="2202239"/>
            <a:ext cx="3092922" cy="3263801"/>
          </a:xfrm>
          <a:prstGeom prst="rect">
            <a:avLst/>
          </a:prstGeom>
        </p:spPr>
      </p:pic>
      <p:sp>
        <p:nvSpPr>
          <p:cNvPr id="8" name="TextBox 7">
            <a:extLst>
              <a:ext uri="{FF2B5EF4-FFF2-40B4-BE49-F238E27FC236}">
                <a16:creationId xmlns:a16="http://schemas.microsoft.com/office/drawing/2014/main" id="{AB4AFE44-E83A-4874-8A4E-6D58B0F048F9}"/>
              </a:ext>
            </a:extLst>
          </p:cNvPr>
          <p:cNvSpPr txBox="1"/>
          <p:nvPr/>
        </p:nvSpPr>
        <p:spPr>
          <a:xfrm>
            <a:off x="1390861" y="5442219"/>
            <a:ext cx="1410964" cy="261610"/>
          </a:xfrm>
          <a:prstGeom prst="rect">
            <a:avLst/>
          </a:prstGeom>
          <a:noFill/>
        </p:spPr>
        <p:txBody>
          <a:bodyPr wrap="none" rtlCol="0">
            <a:spAutoFit/>
          </a:bodyPr>
          <a:lstStyle/>
          <a:p>
            <a:r>
              <a:rPr lang="en-US" sz="1100" dirty="0" err="1"/>
              <a:t>Zalocusky</a:t>
            </a:r>
            <a:r>
              <a:rPr lang="en-US" sz="1100" dirty="0"/>
              <a:t> et al., 2016</a:t>
            </a:r>
          </a:p>
        </p:txBody>
      </p:sp>
      <p:sp>
        <p:nvSpPr>
          <p:cNvPr id="10" name="TextBox 9">
            <a:extLst>
              <a:ext uri="{FF2B5EF4-FFF2-40B4-BE49-F238E27FC236}">
                <a16:creationId xmlns:a16="http://schemas.microsoft.com/office/drawing/2014/main" id="{F950EF3F-5171-41A2-9CD2-BCF65FD7078E}"/>
              </a:ext>
            </a:extLst>
          </p:cNvPr>
          <p:cNvSpPr txBox="1"/>
          <p:nvPr/>
        </p:nvSpPr>
        <p:spPr>
          <a:xfrm>
            <a:off x="10333980" y="5408292"/>
            <a:ext cx="1168910" cy="261610"/>
          </a:xfrm>
          <a:prstGeom prst="rect">
            <a:avLst/>
          </a:prstGeom>
          <a:noFill/>
        </p:spPr>
        <p:txBody>
          <a:bodyPr wrap="none" rtlCol="0">
            <a:spAutoFit/>
          </a:bodyPr>
          <a:lstStyle/>
          <a:p>
            <a:r>
              <a:rPr lang="en-US" sz="1100" dirty="0" err="1"/>
              <a:t>Rigoli</a:t>
            </a:r>
            <a:r>
              <a:rPr lang="en-US" sz="1100" dirty="0"/>
              <a:t> et al., 2016</a:t>
            </a:r>
          </a:p>
        </p:txBody>
      </p:sp>
      <p:pic>
        <p:nvPicPr>
          <p:cNvPr id="7" name="Picture 6">
            <a:extLst>
              <a:ext uri="{FF2B5EF4-FFF2-40B4-BE49-F238E27FC236}">
                <a16:creationId xmlns:a16="http://schemas.microsoft.com/office/drawing/2014/main" id="{7A585945-E894-4340-90AB-A33437D3FCCA}"/>
              </a:ext>
            </a:extLst>
          </p:cNvPr>
          <p:cNvPicPr>
            <a:picLocks noChangeAspect="1"/>
          </p:cNvPicPr>
          <p:nvPr/>
        </p:nvPicPr>
        <p:blipFill>
          <a:blip r:embed="rId4"/>
          <a:stretch>
            <a:fillRect/>
          </a:stretch>
        </p:blipFill>
        <p:spPr>
          <a:xfrm>
            <a:off x="7511223" y="2425464"/>
            <a:ext cx="4235116" cy="2817352"/>
          </a:xfrm>
          <a:prstGeom prst="rect">
            <a:avLst/>
          </a:prstGeom>
        </p:spPr>
      </p:pic>
    </p:spTree>
    <p:extLst>
      <p:ext uri="{BB962C8B-B14F-4D97-AF65-F5344CB8AC3E}">
        <p14:creationId xmlns:p14="http://schemas.microsoft.com/office/powerpoint/2010/main" val="31704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42453-38E1-4AA3-8017-253DED4FE029}"/>
              </a:ext>
            </a:extLst>
          </p:cNvPr>
          <p:cNvSpPr>
            <a:spLocks noGrp="1"/>
          </p:cNvSpPr>
          <p:nvPr>
            <p:ph idx="1"/>
          </p:nvPr>
        </p:nvSpPr>
        <p:spPr>
          <a:xfrm>
            <a:off x="615597" y="2952661"/>
            <a:ext cx="10515600" cy="952677"/>
          </a:xfrm>
        </p:spPr>
        <p:txBody>
          <a:bodyPr>
            <a:normAutofit/>
          </a:bodyPr>
          <a:lstStyle/>
          <a:p>
            <a:pPr marL="0" indent="0" algn="ctr">
              <a:buNone/>
            </a:pPr>
            <a:r>
              <a:rPr lang="en-US" dirty="0"/>
              <a:t>Is there a mesolimbic DA ramp in humans and is it robust enough to modulate humans’ gambling behavior?</a:t>
            </a:r>
          </a:p>
        </p:txBody>
      </p:sp>
    </p:spTree>
    <p:extLst>
      <p:ext uri="{BB962C8B-B14F-4D97-AF65-F5344CB8AC3E}">
        <p14:creationId xmlns:p14="http://schemas.microsoft.com/office/powerpoint/2010/main" val="758566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DF9223-39FC-4EF8-8D43-0DAD7E1FE937}"/>
              </a:ext>
            </a:extLst>
          </p:cNvPr>
          <p:cNvPicPr>
            <a:picLocks noChangeAspect="1"/>
          </p:cNvPicPr>
          <p:nvPr/>
        </p:nvPicPr>
        <p:blipFill>
          <a:blip r:embed="rId3"/>
          <a:stretch>
            <a:fillRect/>
          </a:stretch>
        </p:blipFill>
        <p:spPr>
          <a:xfrm>
            <a:off x="1678819" y="1809149"/>
            <a:ext cx="7790617" cy="4334977"/>
          </a:xfrm>
          <a:prstGeom prst="rect">
            <a:avLst/>
          </a:prstGeom>
        </p:spPr>
      </p:pic>
      <p:cxnSp>
        <p:nvCxnSpPr>
          <p:cNvPr id="6" name="Straight Connector 5">
            <a:extLst>
              <a:ext uri="{FF2B5EF4-FFF2-40B4-BE49-F238E27FC236}">
                <a16:creationId xmlns:a16="http://schemas.microsoft.com/office/drawing/2014/main" id="{32FF3485-624E-4326-B27E-D751C83D853A}"/>
              </a:ext>
            </a:extLst>
          </p:cNvPr>
          <p:cNvCxnSpPr>
            <a:cxnSpLocks/>
          </p:cNvCxnSpPr>
          <p:nvPr/>
        </p:nvCxnSpPr>
        <p:spPr>
          <a:xfrm>
            <a:off x="3707572" y="2944655"/>
            <a:ext cx="0" cy="2020682"/>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D85C8466-4972-47E4-A533-05B8563B55EF}"/>
              </a:ext>
            </a:extLst>
          </p:cNvPr>
          <p:cNvCxnSpPr>
            <a:cxnSpLocks/>
          </p:cNvCxnSpPr>
          <p:nvPr/>
        </p:nvCxnSpPr>
        <p:spPr>
          <a:xfrm>
            <a:off x="4793012" y="2944655"/>
            <a:ext cx="0" cy="124483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20427E3F-BFFD-4DF7-8B0F-16719BBA7EF1}"/>
              </a:ext>
            </a:extLst>
          </p:cNvPr>
          <p:cNvCxnSpPr>
            <a:cxnSpLocks/>
          </p:cNvCxnSpPr>
          <p:nvPr/>
        </p:nvCxnSpPr>
        <p:spPr>
          <a:xfrm>
            <a:off x="5725734" y="2944655"/>
            <a:ext cx="1" cy="648777"/>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09F72F10-7F9E-48A5-8FF1-2B6298279E8C}"/>
              </a:ext>
            </a:extLst>
          </p:cNvPr>
          <p:cNvSpPr txBox="1"/>
          <p:nvPr/>
        </p:nvSpPr>
        <p:spPr>
          <a:xfrm>
            <a:off x="5247935" y="2537453"/>
            <a:ext cx="1116011" cy="400110"/>
          </a:xfrm>
          <a:prstGeom prst="rect">
            <a:avLst/>
          </a:prstGeom>
          <a:noFill/>
        </p:spPr>
        <p:txBody>
          <a:bodyPr wrap="none" rtlCol="0">
            <a:spAutoFit/>
          </a:bodyPr>
          <a:lstStyle/>
          <a:p>
            <a:r>
              <a:rPr lang="en-US" sz="2000" dirty="0"/>
              <a:t>Gamble?</a:t>
            </a:r>
          </a:p>
        </p:txBody>
      </p:sp>
      <p:sp>
        <p:nvSpPr>
          <p:cNvPr id="13" name="TextBox 12">
            <a:extLst>
              <a:ext uri="{FF2B5EF4-FFF2-40B4-BE49-F238E27FC236}">
                <a16:creationId xmlns:a16="http://schemas.microsoft.com/office/drawing/2014/main" id="{A6F0FC90-4AA1-4C77-BEC4-5316E74ACFB4}"/>
              </a:ext>
            </a:extLst>
          </p:cNvPr>
          <p:cNvSpPr txBox="1"/>
          <p:nvPr/>
        </p:nvSpPr>
        <p:spPr>
          <a:xfrm>
            <a:off x="4282823" y="2544545"/>
            <a:ext cx="1116011" cy="400110"/>
          </a:xfrm>
          <a:prstGeom prst="rect">
            <a:avLst/>
          </a:prstGeom>
          <a:noFill/>
        </p:spPr>
        <p:txBody>
          <a:bodyPr wrap="none" rtlCol="0">
            <a:spAutoFit/>
          </a:bodyPr>
          <a:lstStyle/>
          <a:p>
            <a:r>
              <a:rPr lang="en-US" sz="2000" dirty="0"/>
              <a:t>Gamble?</a:t>
            </a:r>
          </a:p>
        </p:txBody>
      </p:sp>
      <p:sp>
        <p:nvSpPr>
          <p:cNvPr id="14" name="TextBox 13">
            <a:extLst>
              <a:ext uri="{FF2B5EF4-FFF2-40B4-BE49-F238E27FC236}">
                <a16:creationId xmlns:a16="http://schemas.microsoft.com/office/drawing/2014/main" id="{FB3CA80E-FB23-423C-97C7-B335375AC4F1}"/>
              </a:ext>
            </a:extLst>
          </p:cNvPr>
          <p:cNvSpPr txBox="1"/>
          <p:nvPr/>
        </p:nvSpPr>
        <p:spPr>
          <a:xfrm>
            <a:off x="3258456" y="2537453"/>
            <a:ext cx="1116011" cy="400110"/>
          </a:xfrm>
          <a:prstGeom prst="rect">
            <a:avLst/>
          </a:prstGeom>
          <a:noFill/>
        </p:spPr>
        <p:txBody>
          <a:bodyPr wrap="none" rtlCol="0">
            <a:spAutoFit/>
          </a:bodyPr>
          <a:lstStyle/>
          <a:p>
            <a:r>
              <a:rPr lang="en-US" sz="2000" dirty="0"/>
              <a:t>Gamble?</a:t>
            </a:r>
          </a:p>
        </p:txBody>
      </p:sp>
      <p:sp>
        <p:nvSpPr>
          <p:cNvPr id="17" name="Title 1">
            <a:extLst>
              <a:ext uri="{FF2B5EF4-FFF2-40B4-BE49-F238E27FC236}">
                <a16:creationId xmlns:a16="http://schemas.microsoft.com/office/drawing/2014/main" id="{09A23B1F-7F58-474E-BE47-5FEFBD5A2836}"/>
              </a:ext>
            </a:extLst>
          </p:cNvPr>
          <p:cNvSpPr>
            <a:spLocks noGrp="1"/>
          </p:cNvSpPr>
          <p:nvPr>
            <p:ph type="title"/>
          </p:nvPr>
        </p:nvSpPr>
        <p:spPr>
          <a:xfrm>
            <a:off x="2898647" y="239798"/>
            <a:ext cx="5654174" cy="1325563"/>
          </a:xfrm>
        </p:spPr>
        <p:txBody>
          <a:bodyPr/>
          <a:lstStyle/>
          <a:p>
            <a:r>
              <a:rPr lang="en-US" dirty="0"/>
              <a:t>How to elicit DA ramp?</a:t>
            </a:r>
          </a:p>
        </p:txBody>
      </p:sp>
      <p:sp>
        <p:nvSpPr>
          <p:cNvPr id="10" name="TextBox 9">
            <a:extLst>
              <a:ext uri="{FF2B5EF4-FFF2-40B4-BE49-F238E27FC236}">
                <a16:creationId xmlns:a16="http://schemas.microsoft.com/office/drawing/2014/main" id="{0393B3E0-46D3-4F79-AAD3-5AE5CC656C0F}"/>
              </a:ext>
            </a:extLst>
          </p:cNvPr>
          <p:cNvSpPr txBox="1"/>
          <p:nvPr/>
        </p:nvSpPr>
        <p:spPr>
          <a:xfrm>
            <a:off x="7957946" y="6109459"/>
            <a:ext cx="1189749" cy="261610"/>
          </a:xfrm>
          <a:prstGeom prst="rect">
            <a:avLst/>
          </a:prstGeom>
          <a:noFill/>
        </p:spPr>
        <p:txBody>
          <a:bodyPr wrap="none" rtlCol="0">
            <a:spAutoFit/>
          </a:bodyPr>
          <a:lstStyle/>
          <a:p>
            <a:r>
              <a:rPr lang="en-US" sz="1100" dirty="0"/>
              <a:t>Howe et al., 2013</a:t>
            </a:r>
          </a:p>
        </p:txBody>
      </p:sp>
    </p:spTree>
    <p:extLst>
      <p:ext uri="{BB962C8B-B14F-4D97-AF65-F5344CB8AC3E}">
        <p14:creationId xmlns:p14="http://schemas.microsoft.com/office/powerpoint/2010/main" val="382748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86AC12E-1290-4BB8-8629-C441BD898CFA}"/>
              </a:ext>
            </a:extLst>
          </p:cNvPr>
          <p:cNvCxnSpPr>
            <a:cxnSpLocks/>
          </p:cNvCxnSpPr>
          <p:nvPr/>
        </p:nvCxnSpPr>
        <p:spPr>
          <a:xfrm>
            <a:off x="614249" y="5430881"/>
            <a:ext cx="1453023" cy="932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847988EF-1FF4-47EF-98A3-48207B033B3F}"/>
              </a:ext>
            </a:extLst>
          </p:cNvPr>
          <p:cNvGrpSpPr/>
          <p:nvPr/>
        </p:nvGrpSpPr>
        <p:grpSpPr>
          <a:xfrm>
            <a:off x="249344" y="0"/>
            <a:ext cx="8049608" cy="5137111"/>
            <a:chOff x="532014" y="580779"/>
            <a:chExt cx="2072549" cy="1322661"/>
          </a:xfrm>
        </p:grpSpPr>
        <p:pic>
          <p:nvPicPr>
            <p:cNvPr id="16" name="Picture 15">
              <a:extLst>
                <a:ext uri="{FF2B5EF4-FFF2-40B4-BE49-F238E27FC236}">
                  <a16:creationId xmlns:a16="http://schemas.microsoft.com/office/drawing/2014/main" id="{BAA60286-FE71-4479-B172-172447DDCC09}"/>
                </a:ext>
              </a:extLst>
            </p:cNvPr>
            <p:cNvPicPr>
              <a:picLocks noChangeAspect="1"/>
            </p:cNvPicPr>
            <p:nvPr/>
          </p:nvPicPr>
          <p:blipFill>
            <a:blip r:embed="rId2"/>
            <a:stretch>
              <a:fillRect/>
            </a:stretch>
          </p:blipFill>
          <p:spPr>
            <a:xfrm>
              <a:off x="532014" y="580779"/>
              <a:ext cx="2072549" cy="1322661"/>
            </a:xfrm>
            <a:prstGeom prst="rect">
              <a:avLst/>
            </a:prstGeom>
          </p:spPr>
        </p:pic>
        <p:sp>
          <p:nvSpPr>
            <p:cNvPr id="17" name="Rectangle 16">
              <a:extLst>
                <a:ext uri="{FF2B5EF4-FFF2-40B4-BE49-F238E27FC236}">
                  <a16:creationId xmlns:a16="http://schemas.microsoft.com/office/drawing/2014/main" id="{436C8798-9063-4957-9879-16AB08960779}"/>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8298BE7-12D1-45EC-AEA6-462ACC7FDCF7}"/>
              </a:ext>
            </a:extLst>
          </p:cNvPr>
          <p:cNvGrpSpPr/>
          <p:nvPr/>
        </p:nvGrpSpPr>
        <p:grpSpPr>
          <a:xfrm>
            <a:off x="3744923" y="1706677"/>
            <a:ext cx="5832213" cy="4240895"/>
            <a:chOff x="819618" y="3498113"/>
            <a:chExt cx="1501629" cy="1091909"/>
          </a:xfrm>
        </p:grpSpPr>
        <p:pic>
          <p:nvPicPr>
            <p:cNvPr id="19" name="Picture 18">
              <a:extLst>
                <a:ext uri="{FF2B5EF4-FFF2-40B4-BE49-F238E27FC236}">
                  <a16:creationId xmlns:a16="http://schemas.microsoft.com/office/drawing/2014/main" id="{D8DCAE01-93CC-4B2A-A424-1B786C500783}"/>
                </a:ext>
              </a:extLst>
            </p:cNvPr>
            <p:cNvPicPr>
              <a:picLocks noChangeAspect="1"/>
            </p:cNvPicPr>
            <p:nvPr/>
          </p:nvPicPr>
          <p:blipFill>
            <a:blip r:embed="rId3"/>
            <a:stretch>
              <a:fillRect/>
            </a:stretch>
          </p:blipFill>
          <p:spPr>
            <a:xfrm>
              <a:off x="840028" y="3535624"/>
              <a:ext cx="1449798" cy="1054398"/>
            </a:xfrm>
            <a:prstGeom prst="rect">
              <a:avLst/>
            </a:prstGeom>
          </p:spPr>
        </p:pic>
        <p:sp>
          <p:nvSpPr>
            <p:cNvPr id="20" name="Rectangle 19">
              <a:extLst>
                <a:ext uri="{FF2B5EF4-FFF2-40B4-BE49-F238E27FC236}">
                  <a16:creationId xmlns:a16="http://schemas.microsoft.com/office/drawing/2014/main" id="{EB0B1D2D-0910-40FD-AD47-D7139C68B390}"/>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F106BF6-CFD1-430F-A4FD-347D41F6030C}"/>
              </a:ext>
            </a:extLst>
          </p:cNvPr>
          <p:cNvGrpSpPr/>
          <p:nvPr/>
        </p:nvGrpSpPr>
        <p:grpSpPr>
          <a:xfrm>
            <a:off x="5602151" y="2288409"/>
            <a:ext cx="6587054" cy="4516333"/>
            <a:chOff x="7499869" y="5375005"/>
            <a:chExt cx="1695979" cy="1162827"/>
          </a:xfrm>
        </p:grpSpPr>
        <p:pic>
          <p:nvPicPr>
            <p:cNvPr id="13" name="Picture 12">
              <a:extLst>
                <a:ext uri="{FF2B5EF4-FFF2-40B4-BE49-F238E27FC236}">
                  <a16:creationId xmlns:a16="http://schemas.microsoft.com/office/drawing/2014/main" id="{76F33D73-58BF-45DE-A6BE-90135CDDAAC2}"/>
                </a:ext>
              </a:extLst>
            </p:cNvPr>
            <p:cNvPicPr>
              <a:picLocks noChangeAspect="1"/>
            </p:cNvPicPr>
            <p:nvPr/>
          </p:nvPicPr>
          <p:blipFill rotWithShape="1">
            <a:blip r:embed="rId4"/>
            <a:srcRect l="12012" t="274" r="14828" b="30718"/>
            <a:stretch/>
          </p:blipFill>
          <p:spPr>
            <a:xfrm>
              <a:off x="7499869" y="5375005"/>
              <a:ext cx="1695979" cy="1162827"/>
            </a:xfrm>
            <a:prstGeom prst="rect">
              <a:avLst/>
            </a:prstGeom>
          </p:spPr>
        </p:pic>
        <p:sp>
          <p:nvSpPr>
            <p:cNvPr id="14" name="Rectangle 13">
              <a:extLst>
                <a:ext uri="{FF2B5EF4-FFF2-40B4-BE49-F238E27FC236}">
                  <a16:creationId xmlns:a16="http://schemas.microsoft.com/office/drawing/2014/main" id="{827C881F-886C-4280-9DFB-F7E91E527E6C}"/>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230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AF6EC42E-C15A-481F-B913-3E3AF78A50A0}"/>
              </a:ext>
            </a:extLst>
          </p:cNvPr>
          <p:cNvGrpSpPr/>
          <p:nvPr/>
        </p:nvGrpSpPr>
        <p:grpSpPr>
          <a:xfrm>
            <a:off x="-637381" y="-183729"/>
            <a:ext cx="6134302" cy="3914796"/>
            <a:chOff x="532014" y="580779"/>
            <a:chExt cx="2072549" cy="1322661"/>
          </a:xfrm>
        </p:grpSpPr>
        <p:pic>
          <p:nvPicPr>
            <p:cNvPr id="30" name="Picture 29">
              <a:extLst>
                <a:ext uri="{FF2B5EF4-FFF2-40B4-BE49-F238E27FC236}">
                  <a16:creationId xmlns:a16="http://schemas.microsoft.com/office/drawing/2014/main" id="{B100FB32-54F2-43F8-B749-52F00AF1B5E4}"/>
                </a:ext>
              </a:extLst>
            </p:cNvPr>
            <p:cNvPicPr>
              <a:picLocks noChangeAspect="1"/>
            </p:cNvPicPr>
            <p:nvPr/>
          </p:nvPicPr>
          <p:blipFill>
            <a:blip r:embed="rId3"/>
            <a:stretch>
              <a:fillRect/>
            </a:stretch>
          </p:blipFill>
          <p:spPr>
            <a:xfrm>
              <a:off x="532014" y="580779"/>
              <a:ext cx="2072549" cy="1322661"/>
            </a:xfrm>
            <a:prstGeom prst="rect">
              <a:avLst/>
            </a:prstGeom>
          </p:spPr>
        </p:pic>
        <p:sp>
          <p:nvSpPr>
            <p:cNvPr id="31" name="Rectangle 30">
              <a:extLst>
                <a:ext uri="{FF2B5EF4-FFF2-40B4-BE49-F238E27FC236}">
                  <a16:creationId xmlns:a16="http://schemas.microsoft.com/office/drawing/2014/main" id="{367EA37B-F2CE-4E3A-827F-1E779DAC4020}"/>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2C0CED0-66A7-4424-A8B6-CDF9B560D74B}"/>
              </a:ext>
            </a:extLst>
          </p:cNvPr>
          <p:cNvGrpSpPr/>
          <p:nvPr/>
        </p:nvGrpSpPr>
        <p:grpSpPr>
          <a:xfrm>
            <a:off x="1246046" y="1204671"/>
            <a:ext cx="4581075" cy="3331128"/>
            <a:chOff x="819618" y="3498113"/>
            <a:chExt cx="1501629" cy="1091909"/>
          </a:xfrm>
        </p:grpSpPr>
        <p:pic>
          <p:nvPicPr>
            <p:cNvPr id="37" name="Picture 36">
              <a:extLst>
                <a:ext uri="{FF2B5EF4-FFF2-40B4-BE49-F238E27FC236}">
                  <a16:creationId xmlns:a16="http://schemas.microsoft.com/office/drawing/2014/main" id="{63462630-9B4A-41C8-A454-EA7AF5958BCD}"/>
                </a:ext>
              </a:extLst>
            </p:cNvPr>
            <p:cNvPicPr>
              <a:picLocks noChangeAspect="1"/>
            </p:cNvPicPr>
            <p:nvPr/>
          </p:nvPicPr>
          <p:blipFill>
            <a:blip r:embed="rId4"/>
            <a:stretch>
              <a:fillRect/>
            </a:stretch>
          </p:blipFill>
          <p:spPr>
            <a:xfrm>
              <a:off x="840028" y="3535624"/>
              <a:ext cx="1449798" cy="1054398"/>
            </a:xfrm>
            <a:prstGeom prst="rect">
              <a:avLst/>
            </a:prstGeom>
          </p:spPr>
        </p:pic>
        <p:sp>
          <p:nvSpPr>
            <p:cNvPr id="38" name="Rectangle 37">
              <a:extLst>
                <a:ext uri="{FF2B5EF4-FFF2-40B4-BE49-F238E27FC236}">
                  <a16:creationId xmlns:a16="http://schemas.microsoft.com/office/drawing/2014/main" id="{5015E0C5-7477-429B-A661-6314D6FEFE6C}"/>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5FA82A0-6881-446E-9A0A-4EFE3D131A2E}"/>
              </a:ext>
            </a:extLst>
          </p:cNvPr>
          <p:cNvGrpSpPr/>
          <p:nvPr/>
        </p:nvGrpSpPr>
        <p:grpSpPr>
          <a:xfrm>
            <a:off x="6711335" y="257316"/>
            <a:ext cx="5364081" cy="3533014"/>
            <a:chOff x="3809209" y="5760488"/>
            <a:chExt cx="1712459" cy="1127900"/>
          </a:xfrm>
        </p:grpSpPr>
        <p:pic>
          <p:nvPicPr>
            <p:cNvPr id="27" name="Picture 26">
              <a:extLst>
                <a:ext uri="{FF2B5EF4-FFF2-40B4-BE49-F238E27FC236}">
                  <a16:creationId xmlns:a16="http://schemas.microsoft.com/office/drawing/2014/main" id="{E4AB0993-2492-4DF6-AC5C-5D1126635D35}"/>
                </a:ext>
              </a:extLst>
            </p:cNvPr>
            <p:cNvPicPr>
              <a:picLocks noChangeAspect="1"/>
            </p:cNvPicPr>
            <p:nvPr/>
          </p:nvPicPr>
          <p:blipFill>
            <a:blip r:embed="rId5"/>
            <a:stretch>
              <a:fillRect/>
            </a:stretch>
          </p:blipFill>
          <p:spPr>
            <a:xfrm>
              <a:off x="3846322" y="5820644"/>
              <a:ext cx="1675346" cy="1067744"/>
            </a:xfrm>
            <a:prstGeom prst="rect">
              <a:avLst/>
            </a:prstGeom>
          </p:spPr>
        </p:pic>
        <p:sp>
          <p:nvSpPr>
            <p:cNvPr id="28" name="Rectangle 27">
              <a:extLst>
                <a:ext uri="{FF2B5EF4-FFF2-40B4-BE49-F238E27FC236}">
                  <a16:creationId xmlns:a16="http://schemas.microsoft.com/office/drawing/2014/main" id="{1846F2DE-252E-4A56-A9E5-9913CC8CB7AB}"/>
                </a:ext>
              </a:extLst>
            </p:cNvPr>
            <p:cNvSpPr/>
            <p:nvPr/>
          </p:nvSpPr>
          <p:spPr>
            <a:xfrm>
              <a:off x="3809209" y="5760488"/>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7AA776E-1A26-4C15-9D8A-2B543ABECA1A}"/>
              </a:ext>
            </a:extLst>
          </p:cNvPr>
          <p:cNvGrpSpPr/>
          <p:nvPr/>
        </p:nvGrpSpPr>
        <p:grpSpPr>
          <a:xfrm>
            <a:off x="6007011" y="3463258"/>
            <a:ext cx="6112419" cy="4442947"/>
            <a:chOff x="7404811" y="5427729"/>
            <a:chExt cx="1951362" cy="1418391"/>
          </a:xfrm>
        </p:grpSpPr>
        <p:pic>
          <p:nvPicPr>
            <p:cNvPr id="21" name="Picture 20">
              <a:extLst>
                <a:ext uri="{FF2B5EF4-FFF2-40B4-BE49-F238E27FC236}">
                  <a16:creationId xmlns:a16="http://schemas.microsoft.com/office/drawing/2014/main" id="{29D862AB-64D6-4ABF-BFF3-9171E15D8D6E}"/>
                </a:ext>
              </a:extLst>
            </p:cNvPr>
            <p:cNvPicPr>
              <a:picLocks noChangeAspect="1"/>
            </p:cNvPicPr>
            <p:nvPr/>
          </p:nvPicPr>
          <p:blipFill>
            <a:blip r:embed="rId6"/>
            <a:stretch>
              <a:fillRect/>
            </a:stretch>
          </p:blipFill>
          <p:spPr>
            <a:xfrm>
              <a:off x="7404811" y="5427729"/>
              <a:ext cx="1951362" cy="1418391"/>
            </a:xfrm>
            <a:prstGeom prst="rect">
              <a:avLst/>
            </a:prstGeom>
          </p:spPr>
        </p:pic>
        <p:sp>
          <p:nvSpPr>
            <p:cNvPr id="22" name="Rectangle 21">
              <a:extLst>
                <a:ext uri="{FF2B5EF4-FFF2-40B4-BE49-F238E27FC236}">
                  <a16:creationId xmlns:a16="http://schemas.microsoft.com/office/drawing/2014/main" id="{68181C7A-322C-4BBA-9786-C33C743AFCB5}"/>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1958F69-8EEB-46EF-A9A4-2F5A2D251DE6}"/>
              </a:ext>
            </a:extLst>
          </p:cNvPr>
          <p:cNvGrpSpPr/>
          <p:nvPr/>
        </p:nvGrpSpPr>
        <p:grpSpPr>
          <a:xfrm>
            <a:off x="1918305" y="1913640"/>
            <a:ext cx="4581072" cy="2953659"/>
            <a:chOff x="5193079" y="4397282"/>
            <a:chExt cx="1501629" cy="968179"/>
          </a:xfrm>
        </p:grpSpPr>
        <p:pic>
          <p:nvPicPr>
            <p:cNvPr id="24" name="Picture 23">
              <a:extLst>
                <a:ext uri="{FF2B5EF4-FFF2-40B4-BE49-F238E27FC236}">
                  <a16:creationId xmlns:a16="http://schemas.microsoft.com/office/drawing/2014/main" id="{C348F997-9E4F-40BC-9744-802500C56BE9}"/>
                </a:ext>
              </a:extLst>
            </p:cNvPr>
            <p:cNvPicPr>
              <a:picLocks noChangeAspect="1"/>
            </p:cNvPicPr>
            <p:nvPr/>
          </p:nvPicPr>
          <p:blipFill>
            <a:blip r:embed="rId7"/>
            <a:stretch>
              <a:fillRect/>
            </a:stretch>
          </p:blipFill>
          <p:spPr>
            <a:xfrm>
              <a:off x="5238936" y="4459367"/>
              <a:ext cx="1451016" cy="904134"/>
            </a:xfrm>
            <a:prstGeom prst="rect">
              <a:avLst/>
            </a:prstGeom>
          </p:spPr>
        </p:pic>
        <p:sp>
          <p:nvSpPr>
            <p:cNvPr id="25" name="Rectangle 24">
              <a:extLst>
                <a:ext uri="{FF2B5EF4-FFF2-40B4-BE49-F238E27FC236}">
                  <a16:creationId xmlns:a16="http://schemas.microsoft.com/office/drawing/2014/main" id="{A088AC57-5DCE-4325-B03A-A325461373B7}"/>
                </a:ext>
              </a:extLst>
            </p:cNvPr>
            <p:cNvSpPr/>
            <p:nvPr/>
          </p:nvSpPr>
          <p:spPr>
            <a:xfrm>
              <a:off x="5193079" y="4397282"/>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5714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2275</TotalTime>
  <Words>1039</Words>
  <Application>Microsoft Office PowerPoint</Application>
  <PresentationFormat>Widescreen</PresentationFormat>
  <Paragraphs>151</Paragraphs>
  <Slides>19</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Heavy</vt:lpstr>
      <vt:lpstr>Calibri</vt:lpstr>
      <vt:lpstr>Calibri Light</vt:lpstr>
      <vt:lpstr>Office Theme</vt:lpstr>
      <vt:lpstr>The bet-ter choice: exploring putative dopamine effects on cost-benefit decision making</vt:lpstr>
      <vt:lpstr>What does dopamine (DA) do?</vt:lpstr>
      <vt:lpstr>Striatal DA ramps as animals approach a reward</vt:lpstr>
      <vt:lpstr>Consequences of high mesolimbic DA</vt:lpstr>
      <vt:lpstr>Do fluctuating levels of DA bias value perception?</vt:lpstr>
      <vt:lpstr>PowerPoint Presentation</vt:lpstr>
      <vt:lpstr>How to elicit DA ramp?</vt:lpstr>
      <vt:lpstr>PowerPoint Presentation</vt:lpstr>
      <vt:lpstr>PowerPoint Presentation</vt:lpstr>
      <vt:lpstr>Who’s playing this game?</vt:lpstr>
      <vt:lpstr>Mturk participants play the task correctly</vt:lpstr>
      <vt:lpstr>PowerPoint Presentation</vt:lpstr>
      <vt:lpstr>Inconsistent results across experiments</vt:lpstr>
      <vt:lpstr>Summary</vt:lpstr>
      <vt:lpstr>Deep Brain Stimulation (DBS) can be used to treat Parkinson’s disease</vt:lpstr>
      <vt:lpstr>Does STN DBS affect cost-benefit decision making?</vt:lpstr>
      <vt:lpstr>Using eye blink rate to gauge network activity</vt:lpstr>
      <vt:lpstr>Probing cost-benefit behavior during STN stimulation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Dopamine: a Risky Proposal?</dc:title>
  <dc:creator>Microsoft Office User</dc:creator>
  <cp:lastModifiedBy>Guillaume Pagnier</cp:lastModifiedBy>
  <cp:revision>77</cp:revision>
  <dcterms:created xsi:type="dcterms:W3CDTF">2019-04-16T20:33:06Z</dcterms:created>
  <dcterms:modified xsi:type="dcterms:W3CDTF">2019-04-22T22:44:52Z</dcterms:modified>
</cp:coreProperties>
</file>